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5"/>
  </p:notesMasterIdLst>
  <p:sldIdLst>
    <p:sldId id="700" r:id="rId3"/>
    <p:sldId id="701" r:id="rId4"/>
  </p:sldIdLst>
  <p:sldSz cx="12801600" cy="9601200" type="A3"/>
  <p:notesSz cx="6797675" cy="9926638"/>
  <p:defaultTextStyle>
    <a:defPPr>
      <a:defRPr lang="ja-JP"/>
    </a:defPPr>
    <a:lvl1pPr marL="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99FFCC"/>
    <a:srgbClr val="F8F8F8"/>
    <a:srgbClr val="FF66CC"/>
    <a:srgbClr val="CCC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FECB4D8-DB02-4DC6-A0A2-4F2EBAE1DC90}" styleName="中間スタイル 1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B9631B5-78F2-41C9-869B-9F39066F8104}" styleName="中間スタイル 3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テーマ スタイル 1 - アクセント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テーマ スタイル 1 - アクセント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テーマ スタイル 1 - アクセント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テーマ スタイル 2 - アクセント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テーマ スタイル 2 - アクセント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05" autoAdjust="0"/>
    <p:restoredTop sz="94604" autoAdjust="0"/>
  </p:normalViewPr>
  <p:slideViewPr>
    <p:cSldViewPr>
      <p:cViewPr>
        <p:scale>
          <a:sx n="70" d="100"/>
          <a:sy n="70" d="100"/>
        </p:scale>
        <p:origin x="-588" y="6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174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55" d="100"/>
          <a:sy n="55" d="100"/>
        </p:scale>
        <p:origin x="-1976" y="-8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70974-70AD-4C4C-9C68-4863276F26FD}" type="datetimeFigureOut">
              <a:rPr kumimoji="1" lang="ja-JP" altLang="en-US" smtClean="0"/>
              <a:t>2018/9/21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7071D-6693-4E8F-AF65-E720CE13D9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509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9"/>
          <p:cNvSpPr/>
          <p:nvPr userDrawn="1"/>
        </p:nvSpPr>
        <p:spPr>
          <a:xfrm>
            <a:off x="3031826" y="1"/>
            <a:ext cx="9769775" cy="4713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-329" y="9451549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9" name="Picture 18" descr="NTT_Title_Slide_w_Imag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4652540"/>
            <a:ext cx="3044549" cy="3231234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>
            <a:off x="3034509" y="6257683"/>
            <a:ext cx="9767091" cy="1627664"/>
          </a:xfrm>
          <a:prstGeom prst="rect">
            <a:avLst/>
          </a:prstGeom>
          <a:solidFill>
            <a:srgbClr val="C2CEE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12281" tIns="56141" rIns="112281" bIns="56141" anchor="ctr"/>
          <a:lstStyle/>
          <a:p>
            <a:pPr defTabSz="1122815">
              <a:defRPr/>
            </a:pPr>
            <a:endParaRPr kumimoji="0" lang="en-US" altLang="en-US" sz="2300" kern="0" dirty="0">
              <a:solidFill>
                <a:sysClr val="windowText" lastClr="000000"/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3032490" y="4654639"/>
            <a:ext cx="9769111" cy="161297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400800" y="6508630"/>
            <a:ext cx="6018635" cy="1326230"/>
          </a:xfrm>
          <a:prstGeom prst="rect">
            <a:avLst/>
          </a:prstGeom>
        </p:spPr>
        <p:txBody>
          <a:bodyPr lIns="112281" tIns="56141" rIns="112281" bIns="56141" anchor="t">
            <a:normAutofit/>
          </a:bodyPr>
          <a:lstStyle>
            <a:lvl1pPr marL="0" indent="0" algn="r">
              <a:spcBef>
                <a:spcPts val="0"/>
              </a:spcBef>
              <a:buNone/>
              <a:defRPr kumimoji="1" lang="ja-JP" altLang="en-US" sz="28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6140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2281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68422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24563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8070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3684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92985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49126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dirty="0" smtClean="0"/>
              <a:t>株式会社 </a:t>
            </a:r>
            <a:r>
              <a:rPr lang="en-US" altLang="ja-JP" dirty="0" smtClean="0"/>
              <a:t>NTT</a:t>
            </a:r>
            <a:r>
              <a:rPr lang="ja-JP" altLang="en-US" dirty="0" smtClean="0"/>
              <a:t>データ数理システム</a:t>
            </a:r>
            <a:endParaRPr lang="en-US" altLang="ja-JP" dirty="0"/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3376747" y="4831053"/>
            <a:ext cx="9042687" cy="1260153"/>
          </a:xfrm>
          <a:prstGeom prst="rect">
            <a:avLst/>
          </a:prstGeom>
          <a:ln>
            <a:noFill/>
          </a:ln>
        </p:spPr>
        <p:txBody>
          <a:bodyPr lIns="112281" tIns="56141" rIns="112281" bIns="56141" anchor="ctr">
            <a:normAutofit/>
          </a:bodyPr>
          <a:lstStyle>
            <a:lvl1pPr algn="l" defTabSz="610867" rtl="0" eaLnBrk="1" latinLnBrk="0" hangingPunct="1">
              <a:spcBef>
                <a:spcPct val="0"/>
              </a:spcBef>
              <a:spcAft>
                <a:spcPts val="0"/>
              </a:spcAft>
              <a:buNone/>
              <a:defRPr kumimoji="1" lang="en-US" altLang="en-US" sz="4000" b="1" i="0" kern="1200" cap="none" baseline="0" dirty="0">
                <a:solidFill>
                  <a:srgbClr val="FFFFFF"/>
                </a:solidFill>
                <a:effectLst>
                  <a:outerShdw blurRad="762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en-US" dirty="0"/>
          </a:p>
        </p:txBody>
      </p:sp>
      <p:pic>
        <p:nvPicPr>
          <p:cNvPr id="13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67" y="8941643"/>
            <a:ext cx="2346238" cy="39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794" y="8429893"/>
            <a:ext cx="3979791" cy="8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618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次用文字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0"/>
          <p:cNvSpPr/>
          <p:nvPr userDrawn="1"/>
        </p:nvSpPr>
        <p:spPr>
          <a:xfrm>
            <a:off x="0" y="0"/>
            <a:ext cx="10829929" cy="9298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>
            <a:normAutofit/>
          </a:bodyPr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4" name="Picture 23" descr="NTT_Title_Slide_w_Imag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876129" cy="92985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ja-JP" altLang="en-US" dirty="0" smtClean="0"/>
              <a:t>←目次のところで使うとのこと</a:t>
            </a:r>
            <a:endParaRPr kumimoji="1" lang="ja-JP" altLang="en-US" dirty="0"/>
          </a:p>
        </p:txBody>
      </p:sp>
      <p:grpSp>
        <p:nvGrpSpPr>
          <p:cNvPr id="7" name="Group 25"/>
          <p:cNvGrpSpPr/>
          <p:nvPr userDrawn="1"/>
        </p:nvGrpSpPr>
        <p:grpSpPr>
          <a:xfrm>
            <a:off x="0" y="9433346"/>
            <a:ext cx="12801600" cy="167854"/>
            <a:chOff x="0" y="6731877"/>
            <a:chExt cx="10688638" cy="132052"/>
          </a:xfrm>
        </p:grpSpPr>
        <p:sp>
          <p:nvSpPr>
            <p:cNvPr id="8" name="Rectangle 26"/>
            <p:cNvSpPr/>
            <p:nvPr userDrawn="1"/>
          </p:nvSpPr>
          <p:spPr>
            <a:xfrm>
              <a:off x="0" y="6731877"/>
              <a:ext cx="10688638" cy="13205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10867"/>
              <a:endParaRPr kumimoji="0" lang="en-US" sz="2400">
                <a:solidFill>
                  <a:srgbClr val="FFFFFF"/>
                </a:solidFill>
              </a:endParaRPr>
            </a:p>
          </p:txBody>
        </p:sp>
        <p:grpSp>
          <p:nvGrpSpPr>
            <p:cNvPr id="9" name="Group 103"/>
            <p:cNvGrpSpPr/>
            <p:nvPr userDrawn="1"/>
          </p:nvGrpSpPr>
          <p:grpSpPr>
            <a:xfrm>
              <a:off x="0" y="6731877"/>
              <a:ext cx="735013" cy="132052"/>
              <a:chOff x="0" y="6296155"/>
              <a:chExt cx="735013" cy="132052"/>
            </a:xfrm>
          </p:grpSpPr>
          <p:sp>
            <p:nvSpPr>
              <p:cNvPr id="10" name="Rectangle 30"/>
              <p:cNvSpPr/>
              <p:nvPr userDrawn="1"/>
            </p:nvSpPr>
            <p:spPr>
              <a:xfrm>
                <a:off x="612511" y="6296155"/>
                <a:ext cx="122502" cy="13205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Rectangle 31"/>
              <p:cNvSpPr/>
              <p:nvPr userDrawn="1"/>
            </p:nvSpPr>
            <p:spPr>
              <a:xfrm>
                <a:off x="490009" y="6296155"/>
                <a:ext cx="122502" cy="132052"/>
              </a:xfrm>
              <a:prstGeom prst="rect">
                <a:avLst/>
              </a:prstGeom>
              <a:solidFill>
                <a:srgbClr val="C9695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Rectangle 32"/>
              <p:cNvSpPr/>
              <p:nvPr userDrawn="1"/>
            </p:nvSpPr>
            <p:spPr>
              <a:xfrm>
                <a:off x="367507" y="6296155"/>
                <a:ext cx="122502" cy="13205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Rectangle 33"/>
              <p:cNvSpPr/>
              <p:nvPr userDrawn="1"/>
            </p:nvSpPr>
            <p:spPr>
              <a:xfrm>
                <a:off x="245004" y="6296155"/>
                <a:ext cx="122502" cy="13205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Rectangle 34"/>
              <p:cNvSpPr/>
              <p:nvPr userDrawn="1"/>
            </p:nvSpPr>
            <p:spPr>
              <a:xfrm>
                <a:off x="122502" y="6296155"/>
                <a:ext cx="122502" cy="132052"/>
              </a:xfrm>
              <a:prstGeom prst="rect">
                <a:avLst/>
              </a:prstGeom>
              <a:solidFill>
                <a:srgbClr val="6F779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Rectangle 35"/>
              <p:cNvSpPr/>
              <p:nvPr userDrawn="1"/>
            </p:nvSpPr>
            <p:spPr>
              <a:xfrm>
                <a:off x="0" y="6296155"/>
                <a:ext cx="122502" cy="132052"/>
              </a:xfrm>
              <a:prstGeom prst="rect">
                <a:avLst/>
              </a:prstGeom>
              <a:solidFill>
                <a:srgbClr val="3F497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6" name="TextBox 36"/>
          <p:cNvSpPr txBox="1"/>
          <p:nvPr userDrawn="1"/>
        </p:nvSpPr>
        <p:spPr>
          <a:xfrm>
            <a:off x="12422832" y="9439133"/>
            <a:ext cx="398277" cy="16927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11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TextBox 37"/>
          <p:cNvSpPr txBox="1"/>
          <p:nvPr userDrawn="1"/>
        </p:nvSpPr>
        <p:spPr>
          <a:xfrm>
            <a:off x="920027" y="9459947"/>
            <a:ext cx="2829167" cy="24622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</a:t>
            </a:r>
            <a:r>
              <a:rPr kumimoji="0" lang="en-US" altLang="ja-JP" sz="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NTT DATA Mathematical Systems Inc.</a:t>
            </a:r>
          </a:p>
          <a:p>
            <a:pPr defTabSz="610867"/>
            <a:endParaRPr kumimoji="0" lang="en-US" sz="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872030" y="1782927"/>
            <a:ext cx="11547404" cy="6514705"/>
          </a:xfrm>
          <a:prstGeom prst="rect">
            <a:avLst/>
          </a:prstGeom>
        </p:spPr>
        <p:txBody>
          <a:bodyPr lIns="122191" tIns="61096" rIns="122191" bIns="61096"/>
          <a:lstStyle>
            <a:lvl1pPr marL="0" indent="0">
              <a:spcBef>
                <a:spcPts val="1800"/>
              </a:spcBef>
              <a:buNone/>
              <a:defRPr lang="ja-JP" altLang="en-US" sz="3600" dirty="0" smtClean="0"/>
            </a:lvl1pPr>
            <a:lvl2pPr>
              <a:spcBef>
                <a:spcPts val="800"/>
              </a:spcBef>
              <a:defRPr sz="3200"/>
            </a:lvl2pPr>
            <a:lvl3pPr>
              <a:spcBef>
                <a:spcPts val="800"/>
              </a:spcBef>
              <a:defRPr sz="2800"/>
            </a:lvl3pPr>
            <a:lvl4pPr>
              <a:spcBef>
                <a:spcPts val="800"/>
              </a:spcBef>
              <a:defRPr sz="2400"/>
            </a:lvl4pPr>
            <a:lvl5pPr>
              <a:spcBef>
                <a:spcPts val="800"/>
              </a:spcBef>
              <a:defRPr sz="2400"/>
            </a:lvl5pPr>
            <a:lvl6pPr marL="3132817" indent="0">
              <a:buNone/>
              <a:defRPr/>
            </a:lvl6pPr>
          </a:lstStyle>
          <a:p>
            <a:pPr marL="356391" lvl="0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マスター テキストの書式設定</a:t>
            </a:r>
            <a:endParaRPr lang="en-US" altLang="ja-JP" dirty="0" smtClean="0"/>
          </a:p>
          <a:p>
            <a:pPr marL="1041495" lvl="1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</a:t>
            </a:r>
            <a:endParaRPr lang="en-US" altLang="ja-JP" dirty="0" smtClean="0"/>
          </a:p>
          <a:p>
            <a:pPr marL="1586611" lvl="2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あああ</a:t>
            </a:r>
            <a:endParaRPr lang="en-US" altLang="ja-JP" dirty="0" smtClean="0"/>
          </a:p>
          <a:p>
            <a:pPr marL="2193238" lvl="3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</a:t>
            </a:r>
            <a:r>
              <a:rPr lang="en-US" altLang="ja-JP" dirty="0" smtClean="0"/>
              <a:t>	</a:t>
            </a:r>
          </a:p>
          <a:p>
            <a:pPr marL="2801983" lvl="4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あああ</a:t>
            </a:r>
            <a:endParaRPr lang="en-US" altLang="ja-JP" dirty="0" smtClean="0"/>
          </a:p>
          <a:p>
            <a:pPr marL="356391" lvl="0" indent="-356391">
              <a:buClr>
                <a:srgbClr val="0070C0"/>
              </a:buClr>
              <a:buFont typeface="Wingdings" pitchFamily="2" charset="2"/>
              <a:buChar char="n"/>
            </a:pPr>
            <a:endParaRPr lang="ja-JP" altLang="en-US" dirty="0" smtClean="0"/>
          </a:p>
        </p:txBody>
      </p:sp>
      <p:sp>
        <p:nvSpPr>
          <p:cNvPr id="22" name="Rectangle 32"/>
          <p:cNvSpPr/>
          <p:nvPr userDrawn="1"/>
        </p:nvSpPr>
        <p:spPr>
          <a:xfrm>
            <a:off x="10830311" y="0"/>
            <a:ext cx="1971290" cy="929852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23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2760" y="271680"/>
            <a:ext cx="1907446" cy="38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368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文字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sz="quarter" idx="10"/>
          </p:nvPr>
        </p:nvSpPr>
        <p:spPr>
          <a:xfrm>
            <a:off x="384288" y="1321846"/>
            <a:ext cx="12066649" cy="7784983"/>
          </a:xfrm>
          <a:prstGeom prst="rect">
            <a:avLst/>
          </a:prstGeom>
        </p:spPr>
        <p:txBody>
          <a:bodyPr lIns="122191" tIns="61096" rIns="122191" bIns="61096"/>
          <a:lstStyle>
            <a:lvl1pPr marL="356391" indent="-356391">
              <a:lnSpc>
                <a:spcPct val="120000"/>
              </a:lnSpc>
              <a:spcBef>
                <a:spcPts val="1800"/>
              </a:spcBef>
              <a:buClr>
                <a:srgbClr val="0070C0"/>
              </a:buClr>
              <a:buFont typeface="Wingdings" pitchFamily="2" charset="2"/>
              <a:buChar char="n"/>
              <a:defRPr sz="3600"/>
            </a:lvl1pPr>
            <a:lvl2pPr marL="840065" indent="-356391">
              <a:lnSpc>
                <a:spcPct val="120000"/>
              </a:lnSpc>
              <a:spcBef>
                <a:spcPts val="800"/>
              </a:spcBef>
              <a:buFont typeface="Wingdings" pitchFamily="2" charset="2"/>
              <a:buChar char="Ø"/>
              <a:defRPr sz="3200"/>
            </a:lvl2pPr>
            <a:lvl3pPr marL="1196456" indent="-241837">
              <a:lnSpc>
                <a:spcPct val="120000"/>
              </a:lnSpc>
              <a:spcBef>
                <a:spcPts val="800"/>
              </a:spcBef>
              <a:defRPr sz="2800"/>
            </a:lvl3pPr>
            <a:lvl4pPr marL="1794684" indent="-356391">
              <a:lnSpc>
                <a:spcPct val="120000"/>
              </a:lnSpc>
              <a:spcBef>
                <a:spcPts val="800"/>
              </a:spcBef>
              <a:defRPr sz="2400"/>
            </a:lvl4pPr>
            <a:lvl5pPr marL="2163804" indent="-369119">
              <a:lnSpc>
                <a:spcPct val="120000"/>
              </a:lnSpc>
              <a:spcBef>
                <a:spcPts val="800"/>
              </a:spcBef>
              <a:tabLst/>
              <a:defRPr sz="2400"/>
            </a:lvl5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6694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NTT_Section_Divid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863099"/>
            <a:ext cx="1828919" cy="194106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302" y="9440884"/>
            <a:ext cx="12801298" cy="1603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0" y="9454539"/>
            <a:ext cx="2829167" cy="24622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  <a:p>
            <a:pPr defTabSz="610867"/>
            <a:endParaRPr kumimoji="0" lang="en-US" sz="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821707" y="2864040"/>
            <a:ext cx="10979893" cy="97263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12281" tIns="56141" rIns="112281" bIns="56141" anchor="ctr"/>
          <a:lstStyle/>
          <a:p>
            <a:pPr defTabSz="1122815">
              <a:defRPr/>
            </a:pPr>
            <a:endParaRPr kumimoji="0" lang="en-US" altLang="en-US" sz="2300" kern="0" dirty="0">
              <a:solidFill>
                <a:sysClr val="windowText" lastClr="000000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1822632" y="3836670"/>
            <a:ext cx="10978968" cy="96796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12422832" y="9439133"/>
            <a:ext cx="398277" cy="16927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11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934088" y="2885429"/>
            <a:ext cx="9854738" cy="92985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effectLst>
                  <a:outerShdw blurRad="88900" dist="63500" dir="2700000" algn="ctr" rotWithShape="0">
                    <a:schemeClr val="tx1">
                      <a:alpha val="50000"/>
                    </a:schemeClr>
                  </a:outerShdw>
                </a:effectLst>
              </a:defRPr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pic>
        <p:nvPicPr>
          <p:cNvPr id="10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8851" y="8530704"/>
            <a:ext cx="3979791" cy="8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454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ブランド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-329" y="8581498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2011 NTT DATA Corporation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2" y="0"/>
            <a:ext cx="3044549" cy="9601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9" name="Picture 8" descr="NTT_Brand_Slid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189019"/>
            <a:ext cx="3044549" cy="3231234"/>
          </a:xfrm>
          <a:prstGeom prst="rect">
            <a:avLst/>
          </a:prstGeom>
        </p:spPr>
      </p:pic>
      <p:sp>
        <p:nvSpPr>
          <p:cNvPr id="18" name="TextBox 17"/>
          <p:cNvSpPr txBox="1"/>
          <p:nvPr userDrawn="1"/>
        </p:nvSpPr>
        <p:spPr>
          <a:xfrm>
            <a:off x="0" y="9454540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2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873" y="8595089"/>
            <a:ext cx="3626003" cy="61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275" y="3994110"/>
            <a:ext cx="7462117" cy="15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208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ブランド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4"/>
          <p:cNvSpPr>
            <a:spLocks noGrp="1"/>
          </p:cNvSpPr>
          <p:nvPr>
            <p:ph type="body" sz="quarter" idx="11" hasCustomPrompt="1"/>
          </p:nvPr>
        </p:nvSpPr>
        <p:spPr>
          <a:xfrm>
            <a:off x="4024313" y="4945063"/>
            <a:ext cx="7345362" cy="23038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 baseline="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kumimoji="1" lang="ja-JP" altLang="en-US" dirty="0" smtClean="0"/>
              <a:t>株式会社</a:t>
            </a:r>
            <a:r>
              <a:rPr kumimoji="1" lang="en-US" altLang="ja-JP" dirty="0" smtClean="0"/>
              <a:t> NTT</a:t>
            </a:r>
            <a:r>
              <a:rPr kumimoji="1" lang="ja-JP" altLang="en-US" dirty="0" smtClean="0"/>
              <a:t>データ数理システム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数理計画部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0" hasCustomPrompt="1"/>
          </p:nvPr>
        </p:nvSpPr>
        <p:spPr>
          <a:xfrm>
            <a:off x="4024313" y="1776264"/>
            <a:ext cx="7345362" cy="2736303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4000" b="1"/>
            </a:lvl1pPr>
            <a:lvl2pPr marL="610868" indent="0">
              <a:buFontTx/>
              <a:buNone/>
              <a:defRPr sz="3600"/>
            </a:lvl2pPr>
          </a:lstStyle>
          <a:p>
            <a:pPr lvl="0"/>
            <a:r>
              <a:rPr kumimoji="1" lang="ja-JP" altLang="en-US" dirty="0" smtClean="0"/>
              <a:t>マスターテキスト</a:t>
            </a:r>
            <a:endParaRPr kumimoji="1" lang="ja-JP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-329" y="8581498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2011 NTT DATA Corporation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2" y="0"/>
            <a:ext cx="3044549" cy="9601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9" name="Picture 8" descr="NTT_Brand_Slid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189019"/>
            <a:ext cx="3044549" cy="3231234"/>
          </a:xfrm>
          <a:prstGeom prst="rect">
            <a:avLst/>
          </a:prstGeom>
        </p:spPr>
      </p:pic>
      <p:sp>
        <p:nvSpPr>
          <p:cNvPr id="18" name="TextBox 17"/>
          <p:cNvSpPr txBox="1"/>
          <p:nvPr userDrawn="1"/>
        </p:nvSpPr>
        <p:spPr>
          <a:xfrm>
            <a:off x="0" y="9454540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2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469" y="336104"/>
            <a:ext cx="3626003" cy="61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直線コネクタ 10"/>
          <p:cNvCxnSpPr/>
          <p:nvPr userDrawn="1"/>
        </p:nvCxnSpPr>
        <p:spPr>
          <a:xfrm>
            <a:off x="3520480" y="4728592"/>
            <a:ext cx="878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テキスト プレースホルダー 2"/>
          <p:cNvSpPr>
            <a:spLocks noGrp="1"/>
          </p:cNvSpPr>
          <p:nvPr>
            <p:ph type="body" sz="quarter" idx="12" hasCustomPrompt="1"/>
          </p:nvPr>
        </p:nvSpPr>
        <p:spPr>
          <a:xfrm>
            <a:off x="6904856" y="7248872"/>
            <a:ext cx="5400600" cy="2016223"/>
          </a:xfrm>
          <a:prstGeom prst="rect">
            <a:avLst/>
          </a:prstGeom>
        </p:spPr>
        <p:txBody>
          <a:bodyPr anchor="b"/>
          <a:lstStyle>
            <a:lvl1pPr marL="0" indent="0" algn="r">
              <a:buFontTx/>
              <a:buNone/>
              <a:defRPr sz="2800" b="1"/>
            </a:lvl1pPr>
            <a:lvl2pPr marL="610868" indent="0">
              <a:buFontTx/>
              <a:buNone/>
              <a:defRPr sz="3600"/>
            </a:lvl2pPr>
          </a:lstStyle>
          <a:p>
            <a:pPr lvl="0"/>
            <a:r>
              <a:rPr kumimoji="1" lang="ja-JP" altLang="en-US" dirty="0" smtClean="0"/>
              <a:t>日付など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188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"/>
          <p:cNvSpPr/>
          <p:nvPr userDrawn="1"/>
        </p:nvSpPr>
        <p:spPr>
          <a:xfrm>
            <a:off x="0" y="0"/>
            <a:ext cx="12801600" cy="10271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21" tIns="56111" rIns="112221" bIns="56111" rtlCol="0" anchor="ctr">
            <a:normAutofit/>
          </a:bodyPr>
          <a:lstStyle/>
          <a:p>
            <a:pPr algn="ctr" defTabSz="1236584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6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222520" y="4063"/>
            <a:ext cx="12367554" cy="1008000"/>
          </a:xfrm>
          <a:prstGeom prst="rect">
            <a:avLst/>
          </a:prstGeom>
        </p:spPr>
        <p:txBody>
          <a:bodyPr lIns="122124" tIns="144242" rIns="122124" bIns="61064" anchor="ctr" anchorCtr="0">
            <a:normAutofit/>
          </a:bodyPr>
          <a:lstStyle>
            <a:lvl1pPr marL="0" indent="0">
              <a:buFont typeface="+mj-lt"/>
              <a:buNone/>
              <a:defRPr sz="3200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marL="302465" marR="0" lvl="0" indent="-302465" algn="l" defTabSz="814107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dirty="0" smtClean="0"/>
              <a:t>［タイトル］</a:t>
            </a:r>
            <a:endParaRPr kumimoji="1" lang="en-US" altLang="ja-JP" dirty="0" smtClean="0"/>
          </a:p>
        </p:txBody>
      </p:sp>
      <p:sp>
        <p:nvSpPr>
          <p:cNvPr id="7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11873" y="1272208"/>
            <a:ext cx="11558591" cy="7358974"/>
          </a:xfrm>
          <a:prstGeom prst="rect">
            <a:avLst/>
          </a:prstGeom>
        </p:spPr>
        <p:txBody>
          <a:bodyPr lIns="120203" tIns="61064" rIns="122124" bIns="61064"/>
          <a:lstStyle>
            <a:lvl1pPr marL="0" indent="0" fontAlgn="ctr">
              <a:spcBef>
                <a:spcPts val="0"/>
              </a:spcBef>
              <a:buFont typeface="Arial" charset="0"/>
              <a:buNone/>
              <a:defRPr sz="2700" b="0" i="0" spc="134" baseline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814107" indent="0" fontAlgn="ctr">
              <a:spcBef>
                <a:spcPts val="0"/>
              </a:spcBef>
              <a:buFont typeface="Arial" charset="0"/>
              <a:buNone/>
              <a:defRPr sz="2700" b="0" i="0" spc="134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628212" indent="0" fontAlgn="ctr">
              <a:spcBef>
                <a:spcPts val="0"/>
              </a:spcBef>
              <a:buFont typeface="Arial" charset="0"/>
              <a:buNone/>
              <a:defRPr sz="2700" b="0" i="0" spc="134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2442322" indent="0">
              <a:buFontTx/>
              <a:buNone/>
              <a:defRPr>
                <a:solidFill>
                  <a:schemeClr val="tx2"/>
                </a:solidFill>
              </a:defRPr>
            </a:lvl4pPr>
            <a:lvl5pPr marL="3256428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794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0"/>
          <p:cNvSpPr/>
          <p:nvPr/>
        </p:nvSpPr>
        <p:spPr>
          <a:xfrm>
            <a:off x="1" y="0"/>
            <a:ext cx="10829392" cy="9298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7" name="Picture 31" descr="NTT_Title_and_Content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" y="0"/>
            <a:ext cx="876129" cy="929852"/>
          </a:xfrm>
          <a:prstGeom prst="rect">
            <a:avLst/>
          </a:prstGeom>
        </p:spPr>
      </p:pic>
      <p:sp>
        <p:nvSpPr>
          <p:cNvPr id="8" name="Rectangle 32"/>
          <p:cNvSpPr/>
          <p:nvPr userDrawn="1"/>
        </p:nvSpPr>
        <p:spPr>
          <a:xfrm>
            <a:off x="10830311" y="0"/>
            <a:ext cx="1971290" cy="929852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grpSp>
        <p:nvGrpSpPr>
          <p:cNvPr id="10" name="Group 51"/>
          <p:cNvGrpSpPr/>
          <p:nvPr/>
        </p:nvGrpSpPr>
        <p:grpSpPr>
          <a:xfrm>
            <a:off x="0" y="9433346"/>
            <a:ext cx="12801600" cy="167854"/>
            <a:chOff x="0" y="6731877"/>
            <a:chExt cx="10688638" cy="132052"/>
          </a:xfrm>
        </p:grpSpPr>
        <p:sp>
          <p:nvSpPr>
            <p:cNvPr id="11" name="Rectangle 52"/>
            <p:cNvSpPr/>
            <p:nvPr userDrawn="1"/>
          </p:nvSpPr>
          <p:spPr>
            <a:xfrm>
              <a:off x="0" y="6731877"/>
              <a:ext cx="10688638" cy="13205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10867"/>
              <a:endParaRPr kumimoji="0" lang="en-US" sz="2400">
                <a:solidFill>
                  <a:srgbClr val="FFFFFF"/>
                </a:solidFill>
              </a:endParaRPr>
            </a:p>
          </p:txBody>
        </p:sp>
        <p:grpSp>
          <p:nvGrpSpPr>
            <p:cNvPr id="12" name="Group 103"/>
            <p:cNvGrpSpPr/>
            <p:nvPr userDrawn="1"/>
          </p:nvGrpSpPr>
          <p:grpSpPr>
            <a:xfrm>
              <a:off x="0" y="6731877"/>
              <a:ext cx="735013" cy="132052"/>
              <a:chOff x="0" y="6296155"/>
              <a:chExt cx="735013" cy="132052"/>
            </a:xfrm>
          </p:grpSpPr>
          <p:sp>
            <p:nvSpPr>
              <p:cNvPr id="13" name="Rectangle 54"/>
              <p:cNvSpPr/>
              <p:nvPr userDrawn="1"/>
            </p:nvSpPr>
            <p:spPr>
              <a:xfrm>
                <a:off x="612511" y="6296155"/>
                <a:ext cx="122502" cy="13205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Rectangle 55"/>
              <p:cNvSpPr/>
              <p:nvPr userDrawn="1"/>
            </p:nvSpPr>
            <p:spPr>
              <a:xfrm>
                <a:off x="490009" y="6296155"/>
                <a:ext cx="122502" cy="132052"/>
              </a:xfrm>
              <a:prstGeom prst="rect">
                <a:avLst/>
              </a:prstGeom>
              <a:solidFill>
                <a:srgbClr val="C9695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Rectangle 56"/>
              <p:cNvSpPr/>
              <p:nvPr userDrawn="1"/>
            </p:nvSpPr>
            <p:spPr>
              <a:xfrm>
                <a:off x="367507" y="6296155"/>
                <a:ext cx="122502" cy="13205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Rectangle 57"/>
              <p:cNvSpPr/>
              <p:nvPr userDrawn="1"/>
            </p:nvSpPr>
            <p:spPr>
              <a:xfrm>
                <a:off x="245004" y="6296155"/>
                <a:ext cx="122502" cy="13205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Rectangle 58"/>
              <p:cNvSpPr/>
              <p:nvPr userDrawn="1"/>
            </p:nvSpPr>
            <p:spPr>
              <a:xfrm>
                <a:off x="122502" y="6296155"/>
                <a:ext cx="122502" cy="132052"/>
              </a:xfrm>
              <a:prstGeom prst="rect">
                <a:avLst/>
              </a:prstGeom>
              <a:solidFill>
                <a:srgbClr val="6F779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Rectangle 59"/>
              <p:cNvSpPr/>
              <p:nvPr userDrawn="1"/>
            </p:nvSpPr>
            <p:spPr>
              <a:xfrm>
                <a:off x="0" y="6296155"/>
                <a:ext cx="122502" cy="132052"/>
              </a:xfrm>
              <a:prstGeom prst="rect">
                <a:avLst/>
              </a:prstGeom>
              <a:solidFill>
                <a:srgbClr val="3F497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9" name="TextBox 60"/>
          <p:cNvSpPr txBox="1"/>
          <p:nvPr/>
        </p:nvSpPr>
        <p:spPr>
          <a:xfrm>
            <a:off x="12120772" y="9152172"/>
            <a:ext cx="667581" cy="43088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28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TextBox 61"/>
          <p:cNvSpPr txBox="1"/>
          <p:nvPr/>
        </p:nvSpPr>
        <p:spPr>
          <a:xfrm>
            <a:off x="920027" y="9459948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76509" y="0"/>
            <a:ext cx="9854738" cy="929852"/>
          </a:xfrm>
          <a:prstGeom prst="rect">
            <a:avLst/>
          </a:prstGeom>
          <a:noFill/>
        </p:spPr>
        <p:txBody>
          <a:bodyPr vert="horz" lIns="224563" tIns="56141" rIns="224563" bIns="56141" anchor="ctr" anchorCtr="0">
            <a:noAutofit/>
          </a:bodyPr>
          <a:lstStyle/>
          <a:p>
            <a:pPr marL="0" lvl="0" indent="0">
              <a:spcBef>
                <a:spcPct val="20000"/>
              </a:spcBef>
              <a:buFont typeface="Arial"/>
            </a:pPr>
            <a:r>
              <a:rPr kumimoji="1" lang="ja-JP" altLang="en-US" dirty="0" smtClean="0"/>
              <a:t>マスタタイトル </a:t>
            </a:r>
            <a:r>
              <a:rPr kumimoji="1" lang="en-US" altLang="ja-JP" dirty="0" smtClean="0"/>
              <a:t>Numerical Optimizer</a:t>
            </a:r>
            <a:endParaRPr kumimoji="1" lang="ja-JP" altLang="en-US" dirty="0"/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5296" y="271680"/>
            <a:ext cx="1935593" cy="392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00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72" r:id="rId3"/>
    <p:sldLayoutId id="2147483664" r:id="rId4"/>
    <p:sldLayoutId id="2147483667" r:id="rId5"/>
    <p:sldLayoutId id="2147483669" r:id="rId6"/>
    <p:sldLayoutId id="2147483674" r:id="rId7"/>
  </p:sldLayoutIdLst>
  <p:hf hdr="0" dt="0"/>
  <p:txStyles>
    <p:titleStyle>
      <a:lvl1pPr algn="l" defTabSz="610867" rtl="0" eaLnBrk="1" latinLnBrk="0" hangingPunct="1">
        <a:spcBef>
          <a:spcPct val="0"/>
        </a:spcBef>
        <a:buNone/>
        <a:defRPr kumimoji="1" lang="ja-JP" altLang="en-US" sz="4000" b="1" kern="1200" baseline="0" smtClean="0">
          <a:solidFill>
            <a:schemeClr val="tx1"/>
          </a:solidFill>
          <a:latin typeface="+mn-ea"/>
          <a:ea typeface="+mn-ea"/>
          <a:cs typeface="+mn-cs"/>
        </a:defRPr>
      </a:lvl1pPr>
    </p:titleStyle>
    <p:bodyStyle>
      <a:lvl1pPr marL="226955" indent="-226955" algn="l" defTabSz="610867" rtl="0" eaLnBrk="1" latinLnBrk="0" hangingPunct="1">
        <a:spcBef>
          <a:spcPct val="20000"/>
        </a:spcBef>
        <a:buFont typeface="Arial"/>
        <a:buChar char="•"/>
        <a:defRPr kumimoji="1" lang="ja-JP" altLang="en-US" sz="2700" kern="1200" smtClean="0">
          <a:solidFill>
            <a:schemeClr val="tx1"/>
          </a:solidFill>
          <a:latin typeface="+mn-ea"/>
          <a:ea typeface="+mn-ea"/>
          <a:cs typeface="+mn-cs"/>
        </a:defRPr>
      </a:lvl1pPr>
      <a:lvl2pPr marL="912059" indent="-301191" algn="l" defTabSz="610867" rtl="0" eaLnBrk="1" latinLnBrk="0" hangingPunct="1">
        <a:spcBef>
          <a:spcPct val="20000"/>
        </a:spcBef>
        <a:buFont typeface="Arial"/>
        <a:buChar char="–"/>
        <a:defRPr kumimoji="1" lang="ja-JP" altLang="en-US" sz="2400" kern="1200" smtClean="0">
          <a:solidFill>
            <a:schemeClr val="tx1"/>
          </a:solidFill>
          <a:latin typeface="+mn-ea"/>
          <a:ea typeface="+mn-ea"/>
          <a:cs typeface="Arial"/>
        </a:defRPr>
      </a:lvl2pPr>
      <a:lvl3pPr marL="1457175" indent="-235439" algn="l" defTabSz="610867" rtl="0" eaLnBrk="1" latinLnBrk="0" hangingPunct="1">
        <a:spcBef>
          <a:spcPct val="20000"/>
        </a:spcBef>
        <a:buFont typeface="Arial"/>
        <a:buChar char="•"/>
        <a:defRPr kumimoji="1" lang="ja-JP" altLang="en-US" sz="2100" kern="1200" smtClean="0">
          <a:solidFill>
            <a:schemeClr val="tx1"/>
          </a:solidFill>
          <a:latin typeface="+mn-ea"/>
          <a:ea typeface="+mn-ea"/>
          <a:cs typeface="Arial"/>
        </a:defRPr>
      </a:lvl3pPr>
      <a:lvl4pPr marL="2063802" indent="-231197" algn="l" defTabSz="610867" rtl="0" eaLnBrk="1" latinLnBrk="0" hangingPunct="1">
        <a:spcBef>
          <a:spcPct val="20000"/>
        </a:spcBef>
        <a:buFont typeface="Arial"/>
        <a:buChar char="–"/>
        <a:defRPr kumimoji="1" lang="ja-JP" altLang="en-US" sz="1900" kern="1200" smtClean="0">
          <a:solidFill>
            <a:schemeClr val="tx1"/>
          </a:solidFill>
          <a:latin typeface="+mn-ea"/>
          <a:ea typeface="+mn-ea"/>
          <a:cs typeface="Arial"/>
        </a:defRPr>
      </a:lvl4pPr>
      <a:lvl5pPr marL="2672547" indent="-229075" algn="l" defTabSz="610867" rtl="0" eaLnBrk="1" latinLnBrk="0" hangingPunct="1">
        <a:spcBef>
          <a:spcPct val="20000"/>
        </a:spcBef>
        <a:buFont typeface="Arial"/>
        <a:buChar char="»"/>
        <a:defRPr kumimoji="1" lang="ja-JP" altLang="en-US" sz="1600" kern="1200" smtClean="0">
          <a:solidFill>
            <a:schemeClr val="tx1"/>
          </a:solidFill>
          <a:latin typeface="+mn-ea"/>
          <a:ea typeface="+mn-ea"/>
          <a:cs typeface="Arial"/>
        </a:defRPr>
      </a:lvl5pPr>
      <a:lvl6pPr marL="3359772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70642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81509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92377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867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736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2603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3471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4339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5208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6074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6943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0"/>
          <p:cNvSpPr txBox="1"/>
          <p:nvPr userDrawn="1"/>
        </p:nvSpPr>
        <p:spPr>
          <a:xfrm>
            <a:off x="12120772" y="9152172"/>
            <a:ext cx="667581" cy="43088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28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TextBox 61"/>
          <p:cNvSpPr txBox="1"/>
          <p:nvPr userDrawn="1"/>
        </p:nvSpPr>
        <p:spPr>
          <a:xfrm>
            <a:off x="12230" y="9459948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sp>
        <p:nvSpPr>
          <p:cNvPr id="11" name="タイトル 1"/>
          <p:cNvSpPr txBox="1">
            <a:spLocks/>
          </p:cNvSpPr>
          <p:nvPr userDrawn="1"/>
        </p:nvSpPr>
        <p:spPr>
          <a:xfrm>
            <a:off x="0" y="0"/>
            <a:ext cx="12801599" cy="929852"/>
          </a:xfrm>
          <a:prstGeom prst="rect">
            <a:avLst/>
          </a:prstGeom>
          <a:noFill/>
        </p:spPr>
        <p:txBody>
          <a:bodyPr vert="horz" lIns="224563" tIns="56141" rIns="224563" bIns="56141" anchor="ctr" anchorCtr="0">
            <a:normAutofit/>
          </a:bodyPr>
          <a:lstStyle>
            <a:lvl1pPr algn="l" defTabSz="610867" rtl="0" eaLnBrk="1" latinLnBrk="0" hangingPunct="1">
              <a:spcBef>
                <a:spcPct val="0"/>
              </a:spcBef>
              <a:buNone/>
              <a:defRPr kumimoji="1" lang="ja-JP" altLang="en-US" sz="3600" kern="12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marL="0" marR="0" lvl="0" indent="0" algn="ctr" defTabSz="61086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創英角ｺﾞｼｯｸUB"/>
                <a:ea typeface="HGP創英角ｺﾞｼｯｸUB"/>
                <a:cs typeface="+mn-cs"/>
              </a:rPr>
              <a:t>白紙のページ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GP創英角ｺﾞｼｯｸUB"/>
              <a:ea typeface="HGP創英角ｺﾞｼｯｸUB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55779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png"/><Relationship Id="rId7" Type="http://schemas.openxmlformats.org/officeDocument/2006/relationships/image" Target="../media/image14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910" y="6224889"/>
            <a:ext cx="8064896" cy="1792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ラインディスパッチ</a:t>
            </a:r>
            <a:r>
              <a:rPr lang="ja-JP" altLang="en-US"/>
              <a:t>問題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ja-JP" altLang="en-US" sz="3200" smtClean="0">
                <a:latin typeface="+mn-lt"/>
              </a:rPr>
              <a:t>ラインに</a:t>
            </a:r>
            <a:r>
              <a:rPr kumimoji="1" lang="ja-JP" altLang="en-US" sz="3200" smtClean="0">
                <a:latin typeface="+mn-lt"/>
              </a:rPr>
              <a:t>タスク（</a:t>
            </a:r>
            <a:r>
              <a:rPr kumimoji="1" lang="en-US" altLang="ja-JP" sz="3200" smtClean="0">
                <a:latin typeface="+mn-lt"/>
              </a:rPr>
              <a:t>1</a:t>
            </a:r>
            <a:r>
              <a:rPr lang="ja-JP" altLang="en-US" sz="3200" smtClean="0">
                <a:latin typeface="+mn-lt"/>
              </a:rPr>
              <a:t>～４）</a:t>
            </a:r>
            <a:r>
              <a:rPr kumimoji="1" lang="ja-JP" altLang="en-US" sz="3200" smtClean="0">
                <a:latin typeface="+mn-lt"/>
              </a:rPr>
              <a:t>を</a:t>
            </a:r>
            <a:r>
              <a:rPr kumimoji="1" lang="ja-JP" altLang="en-US" sz="3200" smtClean="0">
                <a:latin typeface="+mn-lt"/>
              </a:rPr>
              <a:t>割り当て</a:t>
            </a:r>
            <a:endParaRPr kumimoji="1" lang="en-US" altLang="ja-JP" sz="3200" smtClean="0">
              <a:latin typeface="+mn-lt"/>
            </a:endParaRPr>
          </a:p>
          <a:p>
            <a:r>
              <a:rPr lang="ja-JP" altLang="en-US" sz="3200" smtClean="0">
                <a:latin typeface="+mn-lt"/>
              </a:rPr>
              <a:t>前後の組み合わせ</a:t>
            </a:r>
            <a:r>
              <a:rPr lang="ja-JP" altLang="en-US" sz="3200" smtClean="0">
                <a:latin typeface="+mn-lt"/>
              </a:rPr>
              <a:t>で</a:t>
            </a:r>
            <a:r>
              <a:rPr lang="ja-JP" altLang="en-US" sz="3200">
                <a:latin typeface="+mn-lt"/>
              </a:rPr>
              <a:t>切り替え</a:t>
            </a:r>
            <a:r>
              <a:rPr lang="ja-JP" altLang="en-US" sz="3200" smtClean="0">
                <a:latin typeface="+mn-lt"/>
              </a:rPr>
              <a:t>コスト</a:t>
            </a:r>
            <a:r>
              <a:rPr lang="ja-JP" altLang="en-US" sz="3200" smtClean="0">
                <a:latin typeface="+mn-lt"/>
              </a:rPr>
              <a:t>を所要</a:t>
            </a:r>
            <a:endParaRPr lang="en-US" altLang="ja-JP" sz="3200" smtClean="0">
              <a:latin typeface="+mn-lt"/>
            </a:endParaRPr>
          </a:p>
          <a:p>
            <a:r>
              <a:rPr lang="ja-JP" altLang="en-US" sz="3200">
                <a:latin typeface="+mn-lt"/>
              </a:rPr>
              <a:t>切り替え</a:t>
            </a:r>
            <a:r>
              <a:rPr lang="ja-JP" altLang="en-US" sz="3200" smtClean="0">
                <a:latin typeface="+mn-lt"/>
              </a:rPr>
              <a:t>コスト総計</a:t>
            </a:r>
            <a:r>
              <a:rPr lang="ja-JP" altLang="en-US" sz="3200" smtClean="0">
                <a:latin typeface="+mn-lt"/>
              </a:rPr>
              <a:t>と割り当て数不均等の</a:t>
            </a:r>
            <a:r>
              <a:rPr lang="ja-JP" altLang="en-US" sz="3200" smtClean="0">
                <a:latin typeface="+mn-lt"/>
              </a:rPr>
              <a:t>最小化</a:t>
            </a:r>
            <a:endParaRPr kumimoji="1" lang="ja-JP" altLang="en-US" sz="3200">
              <a:latin typeface="+mn-lt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153" y="4446775"/>
            <a:ext cx="1314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185" y="4896211"/>
            <a:ext cx="1314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900" y="5098874"/>
            <a:ext cx="1314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126" y="5518267"/>
            <a:ext cx="1114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889" y="6844872"/>
            <a:ext cx="1114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760" y="4772386"/>
            <a:ext cx="1114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29" y="5518267"/>
            <a:ext cx="1143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29" y="5842117"/>
            <a:ext cx="1143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126" y="6345251"/>
            <a:ext cx="1143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586" y="7006672"/>
            <a:ext cx="1143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565" y="6507176"/>
            <a:ext cx="111442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197" y="5905926"/>
            <a:ext cx="111442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464" y="6818202"/>
            <a:ext cx="111442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フリーフォーム 4"/>
          <p:cNvSpPr/>
          <p:nvPr/>
        </p:nvSpPr>
        <p:spPr>
          <a:xfrm>
            <a:off x="4305121" y="5321314"/>
            <a:ext cx="1529555" cy="1333500"/>
          </a:xfrm>
          <a:custGeom>
            <a:avLst/>
            <a:gdLst>
              <a:gd name="connsiteX0" fmla="*/ 0 w 2476500"/>
              <a:gd name="connsiteY0" fmla="*/ 0 h 1333500"/>
              <a:gd name="connsiteX1" fmla="*/ 1803400 w 2476500"/>
              <a:gd name="connsiteY1" fmla="*/ 457200 h 1333500"/>
              <a:gd name="connsiteX2" fmla="*/ 2476500 w 2476500"/>
              <a:gd name="connsiteY2" fmla="*/ 1333500 h 133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76500" h="1333500">
                <a:moveTo>
                  <a:pt x="0" y="0"/>
                </a:moveTo>
                <a:cubicBezTo>
                  <a:pt x="695325" y="117475"/>
                  <a:pt x="1390650" y="234950"/>
                  <a:pt x="1803400" y="457200"/>
                </a:cubicBezTo>
                <a:cubicBezTo>
                  <a:pt x="2216150" y="679450"/>
                  <a:pt x="2346325" y="1006475"/>
                  <a:pt x="2476500" y="133350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矢印コネクタ 10"/>
          <p:cNvCxnSpPr/>
          <p:nvPr/>
        </p:nvCxnSpPr>
        <p:spPr>
          <a:xfrm>
            <a:off x="3174622" y="7330522"/>
            <a:ext cx="2412455" cy="1854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824" y="3764439"/>
            <a:ext cx="5735160" cy="2249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91" y="7442958"/>
            <a:ext cx="2382074" cy="1828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角丸四角形吹き出し 26"/>
          <p:cNvSpPr/>
          <p:nvPr/>
        </p:nvSpPr>
        <p:spPr>
          <a:xfrm>
            <a:off x="8443606" y="1632248"/>
            <a:ext cx="3907198" cy="936104"/>
          </a:xfrm>
          <a:prstGeom prst="wedgeRoundRectCallout">
            <a:avLst>
              <a:gd name="adj1" fmla="val -84590"/>
              <a:gd name="adj2" fmla="val 102466"/>
              <a:gd name="adj3" fmla="val 16667"/>
            </a:avLst>
          </a:prstGeom>
          <a:solidFill>
            <a:srgbClr val="92D050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smtClean="0"/>
              <a:t>割り当ての均等化を最優先</a:t>
            </a:r>
            <a:endParaRPr kumimoji="1" lang="ja-JP" altLang="en-US" sz="2400" b="1"/>
          </a:p>
        </p:txBody>
      </p:sp>
    </p:spTree>
    <p:extLst>
      <p:ext uri="{BB962C8B-B14F-4D97-AF65-F5344CB8AC3E}">
        <p14:creationId xmlns:p14="http://schemas.microsoft.com/office/powerpoint/2010/main" val="87660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ラインディスパッチ問題の定式化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ja-JP" altLang="en-US" sz="2800" smtClean="0"/>
              <a:t>各</a:t>
            </a:r>
            <a:r>
              <a:rPr lang="ja-JP" altLang="en-US" sz="2800" smtClean="0"/>
              <a:t>状態</a:t>
            </a:r>
            <a:r>
              <a:rPr lang="ja-JP" altLang="en-US" sz="2800" smtClean="0"/>
              <a:t>を</a:t>
            </a:r>
            <a:r>
              <a:rPr lang="ja-JP" altLang="en-US" sz="2800" smtClean="0"/>
              <a:t>ネットワークのノードだとして１のフローを</a:t>
            </a:r>
            <a:r>
              <a:rPr lang="ja-JP" altLang="en-US" sz="2800" smtClean="0"/>
              <a:t>流す</a:t>
            </a:r>
            <a:r>
              <a:rPr lang="en-US" altLang="ja-JP" sz="2800"/>
              <a:t/>
            </a:r>
            <a:br>
              <a:rPr lang="en-US" altLang="ja-JP" sz="2800"/>
            </a:br>
            <a:r>
              <a:rPr lang="en-US" altLang="ja-JP" sz="2800" smtClean="0"/>
              <a:t>			</a:t>
            </a:r>
            <a:r>
              <a:rPr lang="ja-JP" altLang="en-US" sz="2800" smtClean="0"/>
              <a:t>（</a:t>
            </a:r>
            <a:r>
              <a:rPr lang="en-US" altLang="ja-JP" sz="2800" smtClean="0"/>
              <a:t>idle: </a:t>
            </a:r>
            <a:r>
              <a:rPr lang="ja-JP" altLang="en-US" sz="2800" smtClean="0"/>
              <a:t>何もしない、一度取ったら継続）</a:t>
            </a:r>
            <a:endParaRPr lang="en-US" altLang="ja-JP" sz="2800" smtClean="0"/>
          </a:p>
          <a:p>
            <a:r>
              <a:rPr lang="en-US" altLang="ja-JP" sz="2800" smtClean="0"/>
              <a:t>	</a:t>
            </a:r>
            <a:r>
              <a:rPr lang="ja-JP" altLang="en-US" sz="2800" smtClean="0"/>
              <a:t>流れが通ったノード⇒行ったタスク</a:t>
            </a:r>
            <a:endParaRPr lang="en-US" altLang="ja-JP" sz="2800" smtClean="0"/>
          </a:p>
          <a:p>
            <a:r>
              <a:rPr lang="en-US" altLang="ja-JP" sz="2800" smtClean="0"/>
              <a:t>	</a:t>
            </a:r>
            <a:r>
              <a:rPr lang="ja-JP" altLang="en-US" sz="2800" smtClean="0"/>
              <a:t>ネットワークコスト</a:t>
            </a:r>
            <a:r>
              <a:rPr lang="ja-JP" altLang="en-US" sz="2800" smtClean="0"/>
              <a:t>⇒</a:t>
            </a:r>
            <a:r>
              <a:rPr lang="ja-JP" altLang="en-US" sz="2800"/>
              <a:t>切り替え</a:t>
            </a:r>
            <a:r>
              <a:rPr lang="ja-JP" altLang="en-US" sz="2800" smtClean="0"/>
              <a:t>コスト</a:t>
            </a:r>
            <a:endParaRPr lang="en-US" altLang="ja-JP" sz="2800" smtClean="0"/>
          </a:p>
          <a:p>
            <a:r>
              <a:rPr lang="ja-JP" altLang="en-US" sz="2800" smtClean="0"/>
              <a:t>　各ラインの</a:t>
            </a:r>
            <a:r>
              <a:rPr lang="en-US" altLang="ja-JP" sz="2800" smtClean="0"/>
              <a:t>idle </a:t>
            </a:r>
            <a:r>
              <a:rPr lang="ja-JP" altLang="en-US" sz="2800" smtClean="0"/>
              <a:t>の数の差⇒割り当て数不均等</a:t>
            </a:r>
            <a:endParaRPr lang="en-US" altLang="ja-JP" sz="2800" smtClean="0"/>
          </a:p>
          <a:p>
            <a:pPr marL="0" indent="0">
              <a:buNone/>
            </a:pPr>
            <a:endParaRPr lang="en-US" altLang="ja-JP" smtClean="0"/>
          </a:p>
        </p:txBody>
      </p:sp>
      <p:sp>
        <p:nvSpPr>
          <p:cNvPr id="3" name="円/楕円 2"/>
          <p:cNvSpPr/>
          <p:nvPr/>
        </p:nvSpPr>
        <p:spPr>
          <a:xfrm>
            <a:off x="615868" y="6433710"/>
            <a:ext cx="1032086" cy="94626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mtClean="0"/>
              <a:t>Ｃ</a:t>
            </a:r>
            <a:endParaRPr kumimoji="1" lang="ja-JP" altLang="en-US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843" y="5425598"/>
            <a:ext cx="1689728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684" y="6166300"/>
            <a:ext cx="1659887" cy="4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683" y="6906840"/>
            <a:ext cx="1669871" cy="47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302" y="7723261"/>
            <a:ext cx="1600269" cy="46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489" y="5425598"/>
            <a:ext cx="1689728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30" y="6166300"/>
            <a:ext cx="1659887" cy="4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29" y="6906840"/>
            <a:ext cx="1669871" cy="47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948" y="7723261"/>
            <a:ext cx="1600269" cy="46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135" y="5425598"/>
            <a:ext cx="1689728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976" y="6166300"/>
            <a:ext cx="1659887" cy="4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975" y="6906840"/>
            <a:ext cx="1669871" cy="47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594" y="7723261"/>
            <a:ext cx="1600269" cy="46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781" y="5425598"/>
            <a:ext cx="1689728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1622" y="6166300"/>
            <a:ext cx="1659887" cy="4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1621" y="6906840"/>
            <a:ext cx="1669871" cy="47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1240" y="7723261"/>
            <a:ext cx="1600269" cy="46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線コネクタ 5"/>
          <p:cNvCxnSpPr>
            <a:stCxn id="3" idx="6"/>
            <a:endCxn id="18" idx="1"/>
          </p:cNvCxnSpPr>
          <p:nvPr/>
        </p:nvCxnSpPr>
        <p:spPr>
          <a:xfrm flipV="1">
            <a:off x="1647954" y="5641622"/>
            <a:ext cx="719889" cy="126521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>
            <a:stCxn id="24" idx="3"/>
            <a:endCxn id="30" idx="1"/>
          </p:cNvCxnSpPr>
          <p:nvPr/>
        </p:nvCxnSpPr>
        <p:spPr>
          <a:xfrm>
            <a:off x="6702200" y="7143405"/>
            <a:ext cx="1024394" cy="8124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/>
          <p:cNvCxnSpPr>
            <a:endCxn id="2051" idx="1"/>
          </p:cNvCxnSpPr>
          <p:nvPr/>
        </p:nvCxnSpPr>
        <p:spPr>
          <a:xfrm>
            <a:off x="9317338" y="8144546"/>
            <a:ext cx="991473" cy="81008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>
            <a:stCxn id="18" idx="3"/>
            <a:endCxn id="24" idx="1"/>
          </p:cNvCxnSpPr>
          <p:nvPr/>
        </p:nvCxnSpPr>
        <p:spPr>
          <a:xfrm>
            <a:off x="4057571" y="5641622"/>
            <a:ext cx="974758" cy="15017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8811" y="8648240"/>
            <a:ext cx="1668128" cy="612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664" y="8611929"/>
            <a:ext cx="1668128" cy="612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018" y="8648240"/>
            <a:ext cx="1668128" cy="612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372" y="8684551"/>
            <a:ext cx="1668128" cy="612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角丸四角形吹き出し 37"/>
          <p:cNvSpPr/>
          <p:nvPr/>
        </p:nvSpPr>
        <p:spPr>
          <a:xfrm>
            <a:off x="9495610" y="3911193"/>
            <a:ext cx="1731259" cy="686560"/>
          </a:xfrm>
          <a:prstGeom prst="wedgeRoundRectCallout">
            <a:avLst>
              <a:gd name="adj1" fmla="val -49904"/>
              <a:gd name="adj2" fmla="val 577561"/>
              <a:gd name="adj3" fmla="val 16667"/>
            </a:avLst>
          </a:prstGeom>
          <a:solidFill>
            <a:srgbClr val="92D050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smtClean="0"/>
              <a:t>コスト発生</a:t>
            </a:r>
            <a:endParaRPr kumimoji="1" lang="ja-JP" altLang="en-US" sz="2400" b="1"/>
          </a:p>
        </p:txBody>
      </p:sp>
    </p:spTree>
    <p:extLst>
      <p:ext uri="{BB962C8B-B14F-4D97-AF65-F5344CB8AC3E}">
        <p14:creationId xmlns:p14="http://schemas.microsoft.com/office/powerpoint/2010/main" val="96229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スキルアップセミナー基礎編前編＿石原">
  <a:themeElements>
    <a:clrScheme name="ＮＴＴＤＡＴＡ　Ｊ">
      <a:dk1>
        <a:srgbClr val="000000"/>
      </a:dk1>
      <a:lt1>
        <a:srgbClr val="FFFFFF"/>
      </a:lt1>
      <a:dk2>
        <a:srgbClr val="6785C1"/>
      </a:dk2>
      <a:lt2>
        <a:srgbClr val="FFFFFF"/>
      </a:lt2>
      <a:accent1>
        <a:srgbClr val="6785C1"/>
      </a:accent1>
      <a:accent2>
        <a:srgbClr val="0F1C50"/>
      </a:accent2>
      <a:accent3>
        <a:srgbClr val="0080B1"/>
      </a:accent3>
      <a:accent4>
        <a:srgbClr val="E6B600"/>
      </a:accent4>
      <a:accent5>
        <a:srgbClr val="BC4328"/>
      </a:accent5>
      <a:accent6>
        <a:srgbClr val="333333"/>
      </a:accent6>
      <a:hlink>
        <a:srgbClr val="0000FF"/>
      </a:hlink>
      <a:folHlink>
        <a:srgbClr val="800080"/>
      </a:folHlink>
    </a:clrScheme>
    <a:fontScheme name="all_meiryo_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6"/>
          </a:solidFill>
        </a:ln>
        <a:effectLst/>
      </a:spPr>
      <a:bodyPr rtlCol="0" anchor="ctr"/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 w="12700">
          <a:noFill/>
        </a:ln>
      </a:spPr>
      <a:bodyPr wrap="none" rtlCol="0">
        <a:spAutoFit/>
      </a:bodyPr>
      <a:lstStyle>
        <a:defPPr>
          <a:defRPr kumimoji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スキルアップセミナー基礎編前編＿石原</Template>
  <TotalTime>6937</TotalTime>
  <Words>54</Words>
  <Application>Microsoft Office PowerPoint</Application>
  <PresentationFormat>A3 297x420 mm</PresentationFormat>
  <Paragraphs>12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4" baseType="lpstr">
      <vt:lpstr>スキルアップセミナー基礎編前編＿石原</vt:lpstr>
      <vt:lpstr>デザインの設定</vt:lpstr>
      <vt:lpstr>ラインディスパッチ問題</vt:lpstr>
      <vt:lpstr>ラインディスパッチ問題の定式化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実務における数理計画問題の 取り扱い</dc:title>
  <dc:creator>tanabe</dc:creator>
  <cp:lastModifiedBy>tanabe</cp:lastModifiedBy>
  <cp:revision>900</cp:revision>
  <cp:lastPrinted>2015-01-19T02:38:22Z</cp:lastPrinted>
  <dcterms:created xsi:type="dcterms:W3CDTF">2014-12-02T08:44:39Z</dcterms:created>
  <dcterms:modified xsi:type="dcterms:W3CDTF">2018-09-21T02:25:58Z</dcterms:modified>
</cp:coreProperties>
</file>