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3" r:id="rId2"/>
  </p:sldMasterIdLst>
  <p:notesMasterIdLst>
    <p:notesMasterId r:id="rId5"/>
  </p:notesMasterIdLst>
  <p:sldIdLst>
    <p:sldId id="577" r:id="rId3"/>
    <p:sldId id="578" r:id="rId4"/>
  </p:sldIdLst>
  <p:sldSz cx="12801600" cy="9601200" type="A3"/>
  <p:notesSz cx="6797675" cy="99266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CC"/>
    <a:srgbClr val="F8F8F8"/>
    <a:srgbClr val="FF66CC"/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05" autoAdjust="0"/>
    <p:restoredTop sz="94604" autoAdjust="0"/>
  </p:normalViewPr>
  <p:slideViewPr>
    <p:cSldViewPr>
      <p:cViewPr>
        <p:scale>
          <a:sx n="50" d="100"/>
          <a:sy n="50" d="100"/>
        </p:scale>
        <p:origin x="-984" y="-324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7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197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70974-70AD-4C4C-9C68-4863276F26FD}" type="datetimeFigureOut">
              <a:rPr kumimoji="1" lang="ja-JP" altLang="en-US" smtClean="0"/>
              <a:t>2017/11/9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071D-6693-4E8F-AF65-E720CE13D9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/>
          <p:nvPr userDrawn="1"/>
        </p:nvSpPr>
        <p:spPr>
          <a:xfrm>
            <a:off x="3031826" y="1"/>
            <a:ext cx="9769775" cy="4713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29" y="9451549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9" name="Picture 18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652540"/>
            <a:ext cx="3044549" cy="3231234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3034509" y="6257683"/>
            <a:ext cx="9767091" cy="1627664"/>
          </a:xfrm>
          <a:prstGeom prst="rect">
            <a:avLst/>
          </a:prstGeom>
          <a:solidFill>
            <a:srgbClr val="C2CEE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3032490" y="4654639"/>
            <a:ext cx="9769111" cy="1612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400800" y="6508630"/>
            <a:ext cx="6018635" cy="1326230"/>
          </a:xfrm>
          <a:prstGeom prst="rect">
            <a:avLst/>
          </a:prstGeom>
        </p:spPr>
        <p:txBody>
          <a:bodyPr lIns="112281" tIns="56141" rIns="112281" bIns="56141" anchor="t">
            <a:normAutofit/>
          </a:bodyPr>
          <a:lstStyle>
            <a:lvl1pPr marL="0" indent="0" algn="r">
              <a:spcBef>
                <a:spcPts val="0"/>
              </a:spcBef>
              <a:buNone/>
              <a:defRPr kumimoji="1" lang="ja-JP" altLang="en-US" sz="28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1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228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56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84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9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株式会社 </a:t>
            </a:r>
            <a:r>
              <a:rPr lang="en-US" altLang="ja-JP" dirty="0" smtClean="0"/>
              <a:t>NTT</a:t>
            </a:r>
            <a:r>
              <a:rPr lang="ja-JP" altLang="en-US" dirty="0" smtClean="0"/>
              <a:t>データ数理システム</a:t>
            </a:r>
            <a:endParaRPr lang="en-US" altLang="ja-JP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376747" y="4831053"/>
            <a:ext cx="9042687" cy="1260153"/>
          </a:xfrm>
          <a:prstGeom prst="rect">
            <a:avLst/>
          </a:prstGeom>
          <a:ln>
            <a:noFill/>
          </a:ln>
        </p:spPr>
        <p:txBody>
          <a:bodyPr lIns="112281" tIns="56141" rIns="112281" bIns="56141" anchor="ctr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spcAft>
                <a:spcPts val="0"/>
              </a:spcAft>
              <a:buNone/>
              <a:defRPr kumimoji="1" lang="en-US" altLang="en-US" sz="4000" b="1" i="0" kern="1200" cap="none" baseline="0" dirty="0">
                <a:solidFill>
                  <a:srgbClr val="FFFFFF"/>
                </a:solidFill>
                <a:effectLst>
                  <a:outerShdw blurRad="762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en-US" dirty="0"/>
          </a:p>
        </p:txBody>
      </p:sp>
      <p:pic>
        <p:nvPicPr>
          <p:cNvPr id="13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7" y="8941643"/>
            <a:ext cx="2346238" cy="3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4" y="8429893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1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用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0"/>
            <a:ext cx="10829929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>
            <a:normAutofit/>
          </a:bodyPr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4" name="Picture 23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 smtClean="0"/>
              <a:t>←目次のところで使うとのこと</a:t>
            </a:r>
            <a:endParaRPr kumimoji="1" lang="ja-JP" altLang="en-US" dirty="0"/>
          </a:p>
        </p:txBody>
      </p:sp>
      <p:grpSp>
        <p:nvGrpSpPr>
          <p:cNvPr id="7" name="Group 25"/>
          <p:cNvGrpSpPr/>
          <p:nvPr userDrawn="1"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8" name="Rectangle 26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9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0" name="Rectangle 30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31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Rectangle 32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33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34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35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36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37"/>
          <p:cNvSpPr txBox="1"/>
          <p:nvPr userDrawn="1"/>
        </p:nvSpPr>
        <p:spPr>
          <a:xfrm>
            <a:off x="920027" y="9459947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</a:t>
            </a:r>
            <a:r>
              <a:rPr kumimoji="0" lang="en-US" altLang="ja-JP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72030" y="1782927"/>
            <a:ext cx="11547404" cy="6514705"/>
          </a:xfrm>
          <a:prstGeom prst="rect">
            <a:avLst/>
          </a:prstGeom>
        </p:spPr>
        <p:txBody>
          <a:bodyPr lIns="122191" tIns="61096" rIns="122191" bIns="61096"/>
          <a:lstStyle>
            <a:lvl1pPr marL="0" indent="0">
              <a:spcBef>
                <a:spcPts val="1800"/>
              </a:spcBef>
              <a:buNone/>
              <a:defRPr lang="ja-JP" altLang="en-US" sz="3600" dirty="0" smtClean="0"/>
            </a:lvl1pPr>
            <a:lvl2pPr>
              <a:spcBef>
                <a:spcPts val="800"/>
              </a:spcBef>
              <a:defRPr sz="3200"/>
            </a:lvl2pPr>
            <a:lvl3pPr>
              <a:spcBef>
                <a:spcPts val="800"/>
              </a:spcBef>
              <a:defRPr sz="2800"/>
            </a:lvl3pPr>
            <a:lvl4pPr>
              <a:spcBef>
                <a:spcPts val="800"/>
              </a:spcBef>
              <a:defRPr sz="2400"/>
            </a:lvl4pPr>
            <a:lvl5pPr>
              <a:spcBef>
                <a:spcPts val="800"/>
              </a:spcBef>
              <a:defRPr sz="2400"/>
            </a:lvl5pPr>
            <a:lvl6pPr marL="3132817" indent="0">
              <a:buNone/>
              <a:defRPr/>
            </a:lvl6pPr>
          </a:lstStyle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マスター テキストの書式設定</a:t>
            </a:r>
            <a:endParaRPr lang="en-US" altLang="ja-JP" dirty="0" smtClean="0"/>
          </a:p>
          <a:p>
            <a:pPr marL="1041495" lvl="1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endParaRPr lang="en-US" altLang="ja-JP" dirty="0" smtClean="0"/>
          </a:p>
          <a:p>
            <a:pPr marL="1586611" lvl="2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2193238" lvl="3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r>
              <a:rPr lang="en-US" altLang="ja-JP" dirty="0" smtClean="0"/>
              <a:t>	</a:t>
            </a:r>
          </a:p>
          <a:p>
            <a:pPr marL="2801983" lvl="4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endParaRPr lang="ja-JP" altLang="en-US" dirty="0" smtClean="0"/>
          </a:p>
        </p:txBody>
      </p:sp>
      <p:sp>
        <p:nvSpPr>
          <p:cNvPr id="22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23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760" y="271680"/>
            <a:ext cx="1907446" cy="38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68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  <a:prstGeom prst="rect">
            <a:avLst/>
          </a:prstGeom>
        </p:spPr>
        <p:txBody>
          <a:bodyPr lIns="122191" tIns="61096" rIns="122191" bIns="61096"/>
          <a:lstStyle>
            <a:lvl1pPr marL="356391" indent="-356391">
              <a:lnSpc>
                <a:spcPct val="120000"/>
              </a:lnSpc>
              <a:spcBef>
                <a:spcPts val="1800"/>
              </a:spcBef>
              <a:buClr>
                <a:srgbClr val="0070C0"/>
              </a:buClr>
              <a:buFont typeface="Wingdings" pitchFamily="2" charset="2"/>
              <a:buChar char="n"/>
              <a:defRPr sz="3600"/>
            </a:lvl1pPr>
            <a:lvl2pPr marL="840065" indent="-356391">
              <a:lnSpc>
                <a:spcPct val="120000"/>
              </a:lnSpc>
              <a:spcBef>
                <a:spcPts val="800"/>
              </a:spcBef>
              <a:buFont typeface="Wingdings" pitchFamily="2" charset="2"/>
              <a:buChar char="Ø"/>
              <a:defRPr sz="3200"/>
            </a:lvl2pPr>
            <a:lvl3pPr marL="1196456" indent="-241837">
              <a:lnSpc>
                <a:spcPct val="120000"/>
              </a:lnSpc>
              <a:spcBef>
                <a:spcPts val="800"/>
              </a:spcBef>
              <a:defRPr sz="2800"/>
            </a:lvl3pPr>
            <a:lvl4pPr marL="1794684" indent="-356391">
              <a:lnSpc>
                <a:spcPct val="120000"/>
              </a:lnSpc>
              <a:spcBef>
                <a:spcPts val="800"/>
              </a:spcBef>
              <a:defRPr sz="2400"/>
            </a:lvl4pPr>
            <a:lvl5pPr marL="2163804" indent="-369119">
              <a:lnSpc>
                <a:spcPct val="120000"/>
              </a:lnSpc>
              <a:spcBef>
                <a:spcPts val="800"/>
              </a:spcBef>
              <a:tabLst/>
              <a:defRPr sz="24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694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NTT_Section_Divid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863099"/>
            <a:ext cx="1828919" cy="19410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302" y="9440884"/>
            <a:ext cx="12801298" cy="16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0" y="9454539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821707" y="2864040"/>
            <a:ext cx="10979893" cy="97263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822632" y="3836670"/>
            <a:ext cx="10978968" cy="9679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934088" y="2885429"/>
            <a:ext cx="9854738" cy="92985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88900" dist="63500" dir="2700000" algn="ctr" rotWithShape="0">
                    <a:schemeClr val="tx1">
                      <a:alpha val="50000"/>
                    </a:schemeClr>
                  </a:outerShdw>
                </a:effectLst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pic>
        <p:nvPicPr>
          <p:cNvPr id="10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851" y="8530704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4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73" y="8595089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75" y="3994110"/>
            <a:ext cx="746211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0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4313" y="4945063"/>
            <a:ext cx="7345362" cy="2303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 smtClean="0"/>
              <a:t>株式会社</a:t>
            </a:r>
            <a:r>
              <a:rPr kumimoji="1" lang="en-US" altLang="ja-JP" dirty="0" smtClean="0"/>
              <a:t> NTT</a:t>
            </a:r>
            <a:r>
              <a:rPr kumimoji="1" lang="ja-JP" altLang="en-US" dirty="0" smtClean="0"/>
              <a:t>データ数理システム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数理計画部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0" hasCustomPrompt="1"/>
          </p:nvPr>
        </p:nvSpPr>
        <p:spPr>
          <a:xfrm>
            <a:off x="4024313" y="1776264"/>
            <a:ext cx="7345362" cy="273630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マスターテキスト</a:t>
            </a:r>
            <a:endParaRPr kumimoji="1" lang="ja-JP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69" y="336104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3520480" y="472859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6904856" y="7248872"/>
            <a:ext cx="5400600" cy="2016223"/>
          </a:xfrm>
          <a:prstGeom prst="rect">
            <a:avLst/>
          </a:prstGeom>
        </p:spPr>
        <p:txBody>
          <a:bodyPr anchor="b"/>
          <a:lstStyle>
            <a:lvl1pPr marL="0" indent="0" algn="r">
              <a:buFontTx/>
              <a:buNone/>
              <a:defRPr sz="28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日付など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18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"/>
          <p:cNvSpPr/>
          <p:nvPr/>
        </p:nvSpPr>
        <p:spPr>
          <a:xfrm>
            <a:off x="1" y="0"/>
            <a:ext cx="10829392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7" name="Picture 31" descr="NTT_Title_and_Conten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8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grpSp>
        <p:nvGrpSpPr>
          <p:cNvPr id="10" name="Group 51"/>
          <p:cNvGrpSpPr/>
          <p:nvPr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11" name="Rectangle 52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3" name="Rectangle 54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55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56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57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58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Rectangle 59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9" name="TextBox 60"/>
          <p:cNvSpPr txBox="1"/>
          <p:nvPr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920027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76509" y="0"/>
            <a:ext cx="9854738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Autofit/>
          </a:bodyPr>
          <a:lstStyle/>
          <a:p>
            <a:pPr marL="0" lvl="0" indent="0">
              <a:spcBef>
                <a:spcPct val="20000"/>
              </a:spcBef>
              <a:buFont typeface="Arial"/>
            </a:pPr>
            <a:r>
              <a:rPr kumimoji="1" lang="ja-JP" altLang="en-US" dirty="0" smtClean="0"/>
              <a:t>マスタタイトル </a:t>
            </a:r>
            <a:r>
              <a:rPr kumimoji="1" lang="en-US" altLang="ja-JP" dirty="0" smtClean="0"/>
              <a:t>Numerical Optimizer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296" y="271680"/>
            <a:ext cx="1935593" cy="39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0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4" r:id="rId4"/>
    <p:sldLayoutId id="2147483667" r:id="rId5"/>
    <p:sldLayoutId id="2147483669" r:id="rId6"/>
  </p:sldLayoutIdLst>
  <p:hf hdr="0" dt="0"/>
  <p:txStyles>
    <p:titleStyle>
      <a:lvl1pPr algn="l" defTabSz="610867" rtl="0" eaLnBrk="1" latinLnBrk="0" hangingPunct="1">
        <a:spcBef>
          <a:spcPct val="0"/>
        </a:spcBef>
        <a:buNone/>
        <a:defRPr kumimoji="1" lang="ja-JP" altLang="en-US" sz="4000" b="1" kern="1200" baseline="0" smtClean="0">
          <a:solidFill>
            <a:schemeClr val="tx1"/>
          </a:solidFill>
          <a:latin typeface="+mn-ea"/>
          <a:ea typeface="+mn-ea"/>
          <a:cs typeface="+mn-cs"/>
        </a:defRPr>
      </a:lvl1pPr>
    </p:titleStyle>
    <p:bodyStyle>
      <a:lvl1pPr marL="226955" indent="-226955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700" kern="1200" smtClean="0">
          <a:solidFill>
            <a:schemeClr val="tx1"/>
          </a:solidFill>
          <a:latin typeface="+mn-ea"/>
          <a:ea typeface="+mn-ea"/>
          <a:cs typeface="+mn-cs"/>
        </a:defRPr>
      </a:lvl1pPr>
      <a:lvl2pPr marL="912059" indent="-301191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2400" kern="1200" smtClean="0">
          <a:solidFill>
            <a:schemeClr val="tx1"/>
          </a:solidFill>
          <a:latin typeface="+mn-ea"/>
          <a:ea typeface="+mn-ea"/>
          <a:cs typeface="Arial"/>
        </a:defRPr>
      </a:lvl2pPr>
      <a:lvl3pPr marL="1457175" indent="-235439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100" kern="1200" smtClean="0">
          <a:solidFill>
            <a:schemeClr val="tx1"/>
          </a:solidFill>
          <a:latin typeface="+mn-ea"/>
          <a:ea typeface="+mn-ea"/>
          <a:cs typeface="Arial"/>
        </a:defRPr>
      </a:lvl3pPr>
      <a:lvl4pPr marL="2063802" indent="-231197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1900" kern="1200" smtClean="0">
          <a:solidFill>
            <a:schemeClr val="tx1"/>
          </a:solidFill>
          <a:latin typeface="+mn-ea"/>
          <a:ea typeface="+mn-ea"/>
          <a:cs typeface="Arial"/>
        </a:defRPr>
      </a:lvl4pPr>
      <a:lvl5pPr marL="2672547" indent="-229075" algn="l" defTabSz="610867" rtl="0" eaLnBrk="1" latinLnBrk="0" hangingPunct="1">
        <a:spcBef>
          <a:spcPct val="20000"/>
        </a:spcBef>
        <a:buFont typeface="Arial"/>
        <a:buChar char="»"/>
        <a:defRPr kumimoji="1" lang="ja-JP" altLang="en-US" sz="1600" kern="1200" smtClean="0">
          <a:solidFill>
            <a:schemeClr val="tx1"/>
          </a:solidFill>
          <a:latin typeface="+mn-ea"/>
          <a:ea typeface="+mn-ea"/>
          <a:cs typeface="Arial"/>
        </a:defRPr>
      </a:lvl5pPr>
      <a:lvl6pPr marL="335977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64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509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377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67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736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0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471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339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208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074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94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 userDrawn="1"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61"/>
          <p:cNvSpPr txBox="1"/>
          <p:nvPr userDrawn="1"/>
        </p:nvSpPr>
        <p:spPr>
          <a:xfrm>
            <a:off x="12230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11" name="タイトル 1"/>
          <p:cNvSpPr txBox="1">
            <a:spLocks/>
          </p:cNvSpPr>
          <p:nvPr userDrawn="1"/>
        </p:nvSpPr>
        <p:spPr>
          <a:xfrm>
            <a:off x="0" y="0"/>
            <a:ext cx="12801599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buNone/>
              <a:defRPr kumimoji="1" lang="ja-JP" altLang="en-US" sz="3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610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n-cs"/>
              </a:rPr>
              <a:t>白紙のページ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創英角ｺﾞｼｯｸUB"/>
              <a:ea typeface="HGP創英角ｺﾞｼｯｸUB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5577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608" y="2322556"/>
            <a:ext cx="5832648" cy="403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408" y="6600800"/>
            <a:ext cx="6695082" cy="25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856184" y="0"/>
            <a:ext cx="9854738" cy="929852"/>
          </a:xfrm>
        </p:spPr>
        <p:txBody>
          <a:bodyPr>
            <a:noAutofit/>
          </a:bodyPr>
          <a:lstStyle/>
          <a:p>
            <a:r>
              <a:rPr lang="en-US" altLang="ja-JP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labour.xlsx, labour.smp : </a:t>
            </a: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雇用人数の調整</a:t>
            </a:r>
            <a:endParaRPr lang="ja-JP" altLang="en-US" sz="28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4" name="コンテンツ プレースホルダー 3"/>
          <p:cNvSpPr txBox="1">
            <a:spLocks/>
          </p:cNvSpPr>
          <p:nvPr/>
        </p:nvSpPr>
        <p:spPr>
          <a:xfrm>
            <a:off x="277595" y="2352328"/>
            <a:ext cx="11811813" cy="6936954"/>
          </a:xfrm>
          <a:prstGeom prst="rect">
            <a:avLst/>
          </a:prstGeom>
        </p:spPr>
        <p:txBody>
          <a:bodyPr lIns="122177" tIns="61089" rIns="122177" bIns="61089"/>
          <a:lstStyle>
            <a:lvl1pPr marL="254534" indent="-254534" algn="l" defTabSz="457133" rtl="0" eaLnBrk="1" latinLnBrk="0" hangingPunct="1">
              <a:lnSpc>
                <a:spcPct val="120000"/>
              </a:lnSpc>
              <a:spcBef>
                <a:spcPts val="1286"/>
              </a:spcBef>
              <a:buClr>
                <a:srgbClr val="0070C0"/>
              </a:buClr>
              <a:buFont typeface="Wingdings" pitchFamily="2" charset="2"/>
              <a:buChar char="n"/>
              <a:defRPr kumimoji="1" lang="ja-JP" altLang="en-US" sz="26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99974" indent="-254534" algn="l" defTabSz="457133" rtl="0" eaLnBrk="1" latinLnBrk="0" hangingPunct="1">
              <a:lnSpc>
                <a:spcPct val="120000"/>
              </a:lnSpc>
              <a:spcBef>
                <a:spcPts val="571"/>
              </a:spcBef>
              <a:buFont typeface="Wingdings" pitchFamily="2" charset="2"/>
              <a:buChar char="Ø"/>
              <a:defRPr kumimoji="1" lang="ja-JP" altLang="en-US" sz="23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854509" indent="-172720" algn="l" defTabSz="457133" rtl="0" eaLnBrk="1" latinLnBrk="0" hangingPunct="1">
              <a:lnSpc>
                <a:spcPct val="120000"/>
              </a:lnSpc>
              <a:spcBef>
                <a:spcPts val="571"/>
              </a:spcBef>
              <a:buFont typeface="Arial"/>
              <a:buChar char="•"/>
              <a:defRPr kumimoji="1" lang="ja-JP" altLang="en-US" sz="20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1281763" indent="-254534" algn="l" defTabSz="457133" rtl="0" eaLnBrk="1" latinLnBrk="0" hangingPunct="1">
              <a:lnSpc>
                <a:spcPct val="120000"/>
              </a:lnSpc>
              <a:spcBef>
                <a:spcPts val="571"/>
              </a:spcBef>
              <a:buFont typeface="Arial"/>
              <a:buChar char="–"/>
              <a:defRPr kumimoji="1" lang="ja-JP" altLang="en-US" sz="17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1545389" indent="-263625" algn="l" defTabSz="457133" rtl="0" eaLnBrk="1" latinLnBrk="0" hangingPunct="1">
              <a:lnSpc>
                <a:spcPct val="120000"/>
              </a:lnSpc>
              <a:spcBef>
                <a:spcPts val="571"/>
              </a:spcBef>
              <a:buFont typeface="Arial"/>
              <a:buChar char="»"/>
              <a:tabLst/>
              <a:defRPr kumimoji="1" lang="ja-JP" altLang="en-US" sz="17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2514235" indent="-228567" algn="l" defTabSz="457133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70" indent="-228567" algn="l" defTabSz="457133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03" indent="-228567" algn="l" defTabSz="457133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37" indent="-228567" algn="l" defTabSz="457133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時間帯別人数の需要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雇う人の勤務時間</a:t>
            </a:r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1484952" y="1158008"/>
            <a:ext cx="10569084" cy="9361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222" tIns="89611" rIns="179222" bIns="89611" rtlCol="0" anchor="ctr"/>
          <a:lstStyle/>
          <a:p>
            <a:pPr algn="ctr"/>
            <a:r>
              <a:rPr lang="ja-JP" altLang="en-US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各時間帯で所定の人数需要を満たすには</a:t>
            </a:r>
            <a:r>
              <a:rPr lang="en-US" altLang="ja-JP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どの</a:t>
            </a:r>
            <a:r>
              <a:rPr lang="ja-JP" altLang="en-US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よう</a:t>
            </a:r>
            <a:r>
              <a:rPr lang="ja-JP" altLang="en-US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な労働形態の人を何人雇わねばならないか</a:t>
            </a:r>
            <a:endParaRPr lang="en-US" altLang="ja-JP" sz="5500">
              <a:solidFill>
                <a:schemeClr val="tx1"/>
              </a:solidFill>
            </a:endParaRPr>
          </a:p>
        </p:txBody>
      </p:sp>
      <p:sp>
        <p:nvSpPr>
          <p:cNvPr id="10" name="四角形吹き出し 9"/>
          <p:cNvSpPr/>
          <p:nvPr/>
        </p:nvSpPr>
        <p:spPr>
          <a:xfrm>
            <a:off x="352128" y="4339303"/>
            <a:ext cx="1296144" cy="461297"/>
          </a:xfrm>
          <a:prstGeom prst="wedgeRectCallout">
            <a:avLst>
              <a:gd name="adj1" fmla="val 62798"/>
              <a:gd name="adj2" fmla="val -13361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32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制約</a:t>
            </a:r>
            <a:endParaRPr kumimoji="1" lang="ja-JP" altLang="en-US" sz="320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493470" y="3011762"/>
            <a:ext cx="5688632" cy="969957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800" b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シフトの人の労働力を積算したら</a:t>
            </a:r>
            <a:r>
              <a:rPr lang="en-US" altLang="ja-JP" sz="2800" b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800" b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800" b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この集計結果になるようにしたい</a:t>
            </a:r>
            <a:endParaRPr lang="ja-JP" altLang="en-US" sz="2800" b="1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10646520" y="5965777"/>
            <a:ext cx="2169988" cy="780547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800" b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何人ずつ？</a:t>
            </a:r>
            <a:endParaRPr lang="ja-JP" altLang="en-US" sz="2800" b="1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989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329" y="1200200"/>
            <a:ext cx="8507683" cy="318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856184" y="0"/>
            <a:ext cx="9854738" cy="929852"/>
          </a:xfrm>
        </p:spPr>
        <p:txBody>
          <a:bodyPr>
            <a:noAutofit/>
          </a:bodyPr>
          <a:lstStyle/>
          <a:p>
            <a:r>
              <a:rPr lang="en-US" altLang="ja-JP" sz="2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labour.xlsx, labour.smp : </a:t>
            </a:r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雇用人数の</a:t>
            </a: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調整</a:t>
            </a:r>
            <a:endParaRPr lang="ja-JP" altLang="en-US" sz="28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4" name="コンテンツ プレースホルダー 3"/>
          <p:cNvSpPr txBox="1">
            <a:spLocks/>
          </p:cNvSpPr>
          <p:nvPr/>
        </p:nvSpPr>
        <p:spPr>
          <a:xfrm>
            <a:off x="277595" y="2352328"/>
            <a:ext cx="11811813" cy="6936954"/>
          </a:xfrm>
          <a:prstGeom prst="rect">
            <a:avLst/>
          </a:prstGeom>
        </p:spPr>
        <p:txBody>
          <a:bodyPr lIns="122177" tIns="61089" rIns="122177" bIns="61089"/>
          <a:lstStyle>
            <a:lvl1pPr marL="254534" indent="-254534" algn="l" defTabSz="457133" rtl="0" eaLnBrk="1" latinLnBrk="0" hangingPunct="1">
              <a:lnSpc>
                <a:spcPct val="120000"/>
              </a:lnSpc>
              <a:spcBef>
                <a:spcPts val="1286"/>
              </a:spcBef>
              <a:buClr>
                <a:srgbClr val="0070C0"/>
              </a:buClr>
              <a:buFont typeface="Wingdings" pitchFamily="2" charset="2"/>
              <a:buChar char="n"/>
              <a:defRPr kumimoji="1" lang="ja-JP" altLang="en-US" sz="26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99974" indent="-254534" algn="l" defTabSz="457133" rtl="0" eaLnBrk="1" latinLnBrk="0" hangingPunct="1">
              <a:lnSpc>
                <a:spcPct val="120000"/>
              </a:lnSpc>
              <a:spcBef>
                <a:spcPts val="571"/>
              </a:spcBef>
              <a:buFont typeface="Wingdings" pitchFamily="2" charset="2"/>
              <a:buChar char="Ø"/>
              <a:defRPr kumimoji="1" lang="ja-JP" altLang="en-US" sz="23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854509" indent="-172720" algn="l" defTabSz="457133" rtl="0" eaLnBrk="1" latinLnBrk="0" hangingPunct="1">
              <a:lnSpc>
                <a:spcPct val="120000"/>
              </a:lnSpc>
              <a:spcBef>
                <a:spcPts val="571"/>
              </a:spcBef>
              <a:buFont typeface="Arial"/>
              <a:buChar char="•"/>
              <a:defRPr kumimoji="1" lang="ja-JP" altLang="en-US" sz="20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1281763" indent="-254534" algn="l" defTabSz="457133" rtl="0" eaLnBrk="1" latinLnBrk="0" hangingPunct="1">
              <a:lnSpc>
                <a:spcPct val="120000"/>
              </a:lnSpc>
              <a:spcBef>
                <a:spcPts val="571"/>
              </a:spcBef>
              <a:buFont typeface="Arial"/>
              <a:buChar char="–"/>
              <a:defRPr kumimoji="1" lang="ja-JP" altLang="en-US" sz="17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1545389" indent="-263625" algn="l" defTabSz="457133" rtl="0" eaLnBrk="1" latinLnBrk="0" hangingPunct="1">
              <a:lnSpc>
                <a:spcPct val="120000"/>
              </a:lnSpc>
              <a:spcBef>
                <a:spcPts val="571"/>
              </a:spcBef>
              <a:buFont typeface="Arial"/>
              <a:buChar char="»"/>
              <a:tabLst/>
              <a:defRPr kumimoji="1" lang="ja-JP" altLang="en-US" sz="17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2514235" indent="-228567" algn="l" defTabSz="457133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70" indent="-228567" algn="l" defTabSz="457133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03" indent="-228567" algn="l" defTabSz="457133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37" indent="-228567" algn="l" defTabSz="457133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最適解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調整された</a:t>
            </a: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重ね合わせ結果</a:t>
            </a:r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996" y="4584576"/>
            <a:ext cx="8021360" cy="470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雲形吹き出し 5"/>
          <p:cNvSpPr/>
          <p:nvPr/>
        </p:nvSpPr>
        <p:spPr>
          <a:xfrm>
            <a:off x="309767" y="2957003"/>
            <a:ext cx="4032448" cy="3324199"/>
          </a:xfrm>
          <a:prstGeom prst="cloudCallout">
            <a:avLst>
              <a:gd name="adj1" fmla="val 64517"/>
              <a:gd name="adj2" fmla="val 31936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29" y="3504456"/>
            <a:ext cx="270731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角丸四角形吹き出し 16"/>
          <p:cNvSpPr/>
          <p:nvPr/>
        </p:nvSpPr>
        <p:spPr>
          <a:xfrm>
            <a:off x="10219504" y="5376664"/>
            <a:ext cx="2391544" cy="648072"/>
          </a:xfrm>
          <a:prstGeom prst="wedgeRoundRectCallout">
            <a:avLst>
              <a:gd name="adj1" fmla="val -64921"/>
              <a:gd name="adj2" fmla="val 158522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mtClean="0"/>
              <a:t>結果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96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スキルアップセミナー基礎編前編＿石原">
  <a:themeElements>
    <a:clrScheme name="ＮＴＴＤＡＴＡ　Ｊ">
      <a:dk1>
        <a:srgbClr val="000000"/>
      </a:dk1>
      <a:lt1>
        <a:srgbClr val="FFFFFF"/>
      </a:lt1>
      <a:dk2>
        <a:srgbClr val="6785C1"/>
      </a:dk2>
      <a:lt2>
        <a:srgbClr val="FFFFFF"/>
      </a:lt2>
      <a:accent1>
        <a:srgbClr val="6785C1"/>
      </a:accent1>
      <a:accent2>
        <a:srgbClr val="0F1C50"/>
      </a:accent2>
      <a:accent3>
        <a:srgbClr val="0080B1"/>
      </a:accent3>
      <a:accent4>
        <a:srgbClr val="E6B600"/>
      </a:accent4>
      <a:accent5>
        <a:srgbClr val="BC4328"/>
      </a:accent5>
      <a:accent6>
        <a:srgbClr val="333333"/>
      </a:accent6>
      <a:hlink>
        <a:srgbClr val="0000FF"/>
      </a:hlink>
      <a:folHlink>
        <a:srgbClr val="800080"/>
      </a:folHlink>
    </a:clrScheme>
    <a:fontScheme name="all_meiryo_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6"/>
          </a:solidFill>
        </a:ln>
        <a:effectLst/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スキルアップセミナー基礎編前編＿石原</Template>
  <TotalTime>0</TotalTime>
  <Words>43</Words>
  <Application>Microsoft Office PowerPoint</Application>
  <PresentationFormat>A3 297x420 mm</PresentationFormat>
  <Paragraphs>21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スキルアップセミナー基礎編前編＿石原</vt:lpstr>
      <vt:lpstr>デザインの設定</vt:lpstr>
      <vt:lpstr>labour.xlsx, labour.smp : 雇用人数の調整</vt:lpstr>
      <vt:lpstr>labour.xlsx, labour.smp : 雇用人数の調整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2017-11-09T05:46:12Z</dcterms:created>
  <dcterms:modified xsi:type="dcterms:W3CDTF">2017-11-09T05:46:25Z</dcterms:modified>
</cp:coreProperties>
</file>