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6"/>
  </p:notesMasterIdLst>
  <p:sldIdLst>
    <p:sldId id="696" r:id="rId3"/>
    <p:sldId id="698" r:id="rId4"/>
    <p:sldId id="699" r:id="rId5"/>
  </p:sldIdLst>
  <p:sldSz cx="12801600" cy="9601200" type="A3"/>
  <p:notesSz cx="6797675" cy="99266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CC"/>
    <a:srgbClr val="F8F8F8"/>
    <a:srgbClr val="FF66CC"/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5" autoAdjust="0"/>
    <p:restoredTop sz="94604" autoAdjust="0"/>
  </p:normalViewPr>
  <p:slideViewPr>
    <p:cSldViewPr>
      <p:cViewPr varScale="1">
        <p:scale>
          <a:sx n="83" d="100"/>
          <a:sy n="83" d="100"/>
        </p:scale>
        <p:origin x="174" y="9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74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197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70974-70AD-4C4C-9C68-4863276F26FD}" type="datetimeFigureOut">
              <a:rPr kumimoji="1" lang="ja-JP" altLang="en-US" smtClean="0"/>
              <a:t>2019/8/19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071D-6693-4E8F-AF65-E720CE13D9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/>
          <p:nvPr userDrawn="1"/>
        </p:nvSpPr>
        <p:spPr>
          <a:xfrm>
            <a:off x="3031826" y="1"/>
            <a:ext cx="9769775" cy="4713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29" y="9451549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9" name="Picture 18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652540"/>
            <a:ext cx="3044549" cy="3231234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3034509" y="6257683"/>
            <a:ext cx="9767091" cy="1627664"/>
          </a:xfrm>
          <a:prstGeom prst="rect">
            <a:avLst/>
          </a:prstGeom>
          <a:solidFill>
            <a:srgbClr val="C2CEE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3032490" y="4654639"/>
            <a:ext cx="9769111" cy="1612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400800" y="6508630"/>
            <a:ext cx="6018635" cy="1326230"/>
          </a:xfrm>
          <a:prstGeom prst="rect">
            <a:avLst/>
          </a:prstGeom>
        </p:spPr>
        <p:txBody>
          <a:bodyPr lIns="112281" tIns="56141" rIns="112281" bIns="56141" anchor="t">
            <a:normAutofit/>
          </a:bodyPr>
          <a:lstStyle>
            <a:lvl1pPr marL="0" indent="0" algn="r">
              <a:spcBef>
                <a:spcPts val="0"/>
              </a:spcBef>
              <a:buNone/>
              <a:defRPr kumimoji="1" lang="ja-JP" altLang="en-US" sz="28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1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228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56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84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9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株式会社 </a:t>
            </a:r>
            <a:r>
              <a:rPr lang="en-US" altLang="ja-JP" dirty="0"/>
              <a:t>NTT</a:t>
            </a:r>
            <a:r>
              <a:rPr lang="ja-JP" altLang="en-US" dirty="0"/>
              <a:t>データ数理システム</a:t>
            </a:r>
            <a:endParaRPr lang="en-US" altLang="ja-JP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376747" y="4831053"/>
            <a:ext cx="9042687" cy="1260153"/>
          </a:xfrm>
          <a:prstGeom prst="rect">
            <a:avLst/>
          </a:prstGeom>
          <a:ln>
            <a:noFill/>
          </a:ln>
        </p:spPr>
        <p:txBody>
          <a:bodyPr lIns="112281" tIns="56141" rIns="112281" bIns="56141" anchor="ctr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spcAft>
                <a:spcPts val="0"/>
              </a:spcAft>
              <a:buNone/>
              <a:defRPr kumimoji="1" lang="en-US" altLang="en-US" sz="4000" b="1" i="0" kern="1200" cap="none" baseline="0" dirty="0">
                <a:solidFill>
                  <a:srgbClr val="FFFFFF"/>
                </a:solidFill>
                <a:effectLst>
                  <a:outerShdw blurRad="762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マスタ タイトルの書式設定</a:t>
            </a:r>
            <a:endParaRPr lang="en-US" dirty="0"/>
          </a:p>
        </p:txBody>
      </p:sp>
      <p:pic>
        <p:nvPicPr>
          <p:cNvPr id="13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7" y="8941643"/>
            <a:ext cx="2346238" cy="3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4" y="8429893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1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用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/>
          <p:nvPr userDrawn="1"/>
        </p:nvSpPr>
        <p:spPr>
          <a:xfrm>
            <a:off x="0" y="0"/>
            <a:ext cx="10829929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>
            <a:normAutofit/>
          </a:bodyPr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4" name="Picture 23" descr="NTT_Title_Slide_w_Im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/>
              <a:t>←目次のところで使うとのこと</a:t>
            </a:r>
            <a:endParaRPr kumimoji="1" lang="ja-JP" altLang="en-US" dirty="0"/>
          </a:p>
        </p:txBody>
      </p:sp>
      <p:grpSp>
        <p:nvGrpSpPr>
          <p:cNvPr id="7" name="Group 25"/>
          <p:cNvGrpSpPr/>
          <p:nvPr userDrawn="1"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8" name="Rectangle 26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9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0" name="Rectangle 30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31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Rectangle 32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33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34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35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36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37"/>
          <p:cNvSpPr txBox="1"/>
          <p:nvPr userDrawn="1"/>
        </p:nvSpPr>
        <p:spPr>
          <a:xfrm>
            <a:off x="920027" y="9459947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</a:t>
            </a:r>
            <a:r>
              <a:rPr kumimoji="0" lang="en-US" altLang="ja-JP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72030" y="1782927"/>
            <a:ext cx="11547404" cy="6514705"/>
          </a:xfrm>
          <a:prstGeom prst="rect">
            <a:avLst/>
          </a:prstGeom>
        </p:spPr>
        <p:txBody>
          <a:bodyPr lIns="122191" tIns="61096" rIns="122191" bIns="61096"/>
          <a:lstStyle>
            <a:lvl1pPr marL="0" indent="0">
              <a:spcBef>
                <a:spcPts val="1800"/>
              </a:spcBef>
              <a:buNone/>
              <a:defRPr lang="ja-JP" altLang="en-US" sz="3600" dirty="0" smtClean="0"/>
            </a:lvl1pPr>
            <a:lvl2pPr>
              <a:spcBef>
                <a:spcPts val="800"/>
              </a:spcBef>
              <a:defRPr sz="3200"/>
            </a:lvl2pPr>
            <a:lvl3pPr>
              <a:spcBef>
                <a:spcPts val="800"/>
              </a:spcBef>
              <a:defRPr sz="2800"/>
            </a:lvl3pPr>
            <a:lvl4pPr>
              <a:spcBef>
                <a:spcPts val="800"/>
              </a:spcBef>
              <a:defRPr sz="2400"/>
            </a:lvl4pPr>
            <a:lvl5pPr>
              <a:spcBef>
                <a:spcPts val="800"/>
              </a:spcBef>
              <a:defRPr sz="2400"/>
            </a:lvl5pPr>
            <a:lvl6pPr marL="3132817" indent="0">
              <a:buNone/>
              <a:defRPr/>
            </a:lvl6pPr>
          </a:lstStyle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マスター テキストの書式設定</a:t>
            </a:r>
            <a:endParaRPr lang="en-US" altLang="ja-JP" dirty="0"/>
          </a:p>
          <a:p>
            <a:pPr marL="1041495" lvl="1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</a:t>
            </a:r>
            <a:endParaRPr lang="en-US" altLang="ja-JP" dirty="0"/>
          </a:p>
          <a:p>
            <a:pPr marL="1586611" lvl="2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あああ</a:t>
            </a:r>
            <a:endParaRPr lang="en-US" altLang="ja-JP" dirty="0"/>
          </a:p>
          <a:p>
            <a:pPr marL="2193238" lvl="3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</a:t>
            </a:r>
            <a:r>
              <a:rPr lang="en-US" altLang="ja-JP" dirty="0"/>
              <a:t>	</a:t>
            </a:r>
          </a:p>
          <a:p>
            <a:pPr marL="2801983" lvl="4" indent="-356391">
              <a:buClr>
                <a:srgbClr val="0070C0"/>
              </a:buClr>
              <a:buFont typeface="Wingdings" pitchFamily="2" charset="2"/>
              <a:buChar char="n"/>
            </a:pPr>
            <a:r>
              <a:rPr lang="ja-JP" altLang="en-US" dirty="0"/>
              <a:t>あああ</a:t>
            </a:r>
            <a:endParaRPr lang="en-US" altLang="ja-JP" dirty="0"/>
          </a:p>
          <a:p>
            <a:pPr marL="356391" lvl="0" indent="-356391">
              <a:buClr>
                <a:srgbClr val="0070C0"/>
              </a:buClr>
              <a:buFont typeface="Wingdings" pitchFamily="2" charset="2"/>
              <a:buChar char="n"/>
            </a:pPr>
            <a:endParaRPr lang="ja-JP" altLang="en-US" dirty="0"/>
          </a:p>
        </p:txBody>
      </p:sp>
      <p:sp>
        <p:nvSpPr>
          <p:cNvPr id="22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23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760" y="271680"/>
            <a:ext cx="1907446" cy="38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6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文字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0"/>
          </p:nvPr>
        </p:nvSpPr>
        <p:spPr>
          <a:xfrm>
            <a:off x="384288" y="1321846"/>
            <a:ext cx="12066649" cy="7784983"/>
          </a:xfrm>
          <a:prstGeom prst="rect">
            <a:avLst/>
          </a:prstGeom>
        </p:spPr>
        <p:txBody>
          <a:bodyPr lIns="122191" tIns="61096" rIns="122191" bIns="61096"/>
          <a:lstStyle>
            <a:lvl1pPr marL="356391" indent="-356391">
              <a:lnSpc>
                <a:spcPct val="120000"/>
              </a:lnSpc>
              <a:spcBef>
                <a:spcPts val="1800"/>
              </a:spcBef>
              <a:buClr>
                <a:srgbClr val="0070C0"/>
              </a:buClr>
              <a:buFont typeface="Wingdings" pitchFamily="2" charset="2"/>
              <a:buChar char="n"/>
              <a:defRPr sz="3600"/>
            </a:lvl1pPr>
            <a:lvl2pPr marL="840065" indent="-356391">
              <a:lnSpc>
                <a:spcPct val="120000"/>
              </a:lnSpc>
              <a:spcBef>
                <a:spcPts val="800"/>
              </a:spcBef>
              <a:buFont typeface="Wingdings" pitchFamily="2" charset="2"/>
              <a:buChar char="Ø"/>
              <a:defRPr sz="3200"/>
            </a:lvl2pPr>
            <a:lvl3pPr marL="1196456" indent="-241837">
              <a:lnSpc>
                <a:spcPct val="120000"/>
              </a:lnSpc>
              <a:spcBef>
                <a:spcPts val="800"/>
              </a:spcBef>
              <a:defRPr sz="2800"/>
            </a:lvl3pPr>
            <a:lvl4pPr marL="1794684" indent="-356391">
              <a:lnSpc>
                <a:spcPct val="120000"/>
              </a:lnSpc>
              <a:spcBef>
                <a:spcPts val="800"/>
              </a:spcBef>
              <a:defRPr sz="2400"/>
            </a:lvl4pPr>
            <a:lvl5pPr marL="2163804" indent="-369119">
              <a:lnSpc>
                <a:spcPct val="120000"/>
              </a:lnSpc>
              <a:spcBef>
                <a:spcPts val="800"/>
              </a:spcBef>
              <a:tabLst/>
              <a:defRPr sz="2400"/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669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NTT_Section_Divid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863099"/>
            <a:ext cx="1828919" cy="19410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302" y="9440884"/>
            <a:ext cx="12801298" cy="16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0" y="9454539"/>
            <a:ext cx="2829167" cy="24622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  <a:p>
            <a:pPr defTabSz="610867"/>
            <a:endParaRPr kumimoji="0" lang="en-US" sz="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821707" y="2864040"/>
            <a:ext cx="10979893" cy="97263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12281" tIns="56141" rIns="112281" bIns="56141" anchor="ctr"/>
          <a:lstStyle/>
          <a:p>
            <a:pPr defTabSz="1122815">
              <a:defRPr/>
            </a:pPr>
            <a:endParaRPr kumimoji="0" lang="en-US" altLang="en-US" sz="2300" kern="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822632" y="3836670"/>
            <a:ext cx="10978968" cy="9679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2422832" y="9439133"/>
            <a:ext cx="398277" cy="16927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11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934088" y="2885429"/>
            <a:ext cx="9854738" cy="92985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88900" dist="63500" dir="2700000" algn="ctr" rotWithShape="0">
                    <a:schemeClr val="tx1">
                      <a:alpha val="50000"/>
                    </a:schemeClr>
                  </a:outerShdw>
                </a:effectLst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Picture 6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851" y="8530704"/>
            <a:ext cx="3979791" cy="8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73" y="8595089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gibbs\部長会用\NTTデータ数理システム\コーポレートロゴタイプ英文タテ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75" y="3994110"/>
            <a:ext cx="746211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0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ブランド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4313" y="4945063"/>
            <a:ext cx="7345362" cy="2303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データ数理システム</a:t>
            </a:r>
            <a:br>
              <a:rPr kumimoji="1" lang="en-US" altLang="ja-JP" dirty="0"/>
            </a:br>
            <a:r>
              <a:rPr kumimoji="1" lang="ja-JP" altLang="en-US" dirty="0"/>
              <a:t>数理計画部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0" hasCustomPrompt="1"/>
          </p:nvPr>
        </p:nvSpPr>
        <p:spPr>
          <a:xfrm>
            <a:off x="4024313" y="1776264"/>
            <a:ext cx="7345362" cy="273630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/>
              <a:t>マスターテキスト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-329" y="8581498"/>
            <a:ext cx="3064931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2011 NTT DATA Corporation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" y="0"/>
            <a:ext cx="3044549" cy="960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9" name="Picture 8" descr="NTT_Brand_Slid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89019"/>
            <a:ext cx="3044549" cy="3231234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0" y="9454540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pic>
        <p:nvPicPr>
          <p:cNvPr id="12" name="Picture 2" descr="C:\Users\8001\Documents\様式テンプレート\BrandMessageLogo_Basic_Left_E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69" y="336104"/>
            <a:ext cx="3626003" cy="6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コネクタ 10"/>
          <p:cNvCxnSpPr/>
          <p:nvPr userDrawn="1"/>
        </p:nvCxnSpPr>
        <p:spPr>
          <a:xfrm>
            <a:off x="3520480" y="472859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6904856" y="7248872"/>
            <a:ext cx="5400600" cy="2016223"/>
          </a:xfrm>
          <a:prstGeom prst="rect">
            <a:avLst/>
          </a:prstGeom>
        </p:spPr>
        <p:txBody>
          <a:bodyPr anchor="b"/>
          <a:lstStyle>
            <a:lvl1pPr marL="0" indent="0" algn="r">
              <a:buFontTx/>
              <a:buNone/>
              <a:defRPr sz="2800" b="1"/>
            </a:lvl1pPr>
            <a:lvl2pPr marL="610868" indent="0">
              <a:buFontTx/>
              <a:buNone/>
              <a:defRPr sz="3600"/>
            </a:lvl2pPr>
          </a:lstStyle>
          <a:p>
            <a:pPr lvl="0"/>
            <a:r>
              <a:rPr kumimoji="1" lang="ja-JP" altLang="en-US" dirty="0"/>
              <a:t>日付など</a:t>
            </a:r>
          </a:p>
        </p:txBody>
      </p:sp>
    </p:spTree>
    <p:extLst>
      <p:ext uri="{BB962C8B-B14F-4D97-AF65-F5344CB8AC3E}">
        <p14:creationId xmlns:p14="http://schemas.microsoft.com/office/powerpoint/2010/main" val="42518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"/>
          <p:cNvSpPr/>
          <p:nvPr/>
        </p:nvSpPr>
        <p:spPr>
          <a:xfrm>
            <a:off x="1" y="0"/>
            <a:ext cx="10829392" cy="929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pic>
        <p:nvPicPr>
          <p:cNvPr id="7" name="Picture 31" descr="NTT_Title_and_Conte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876129" cy="929852"/>
          </a:xfrm>
          <a:prstGeom prst="rect">
            <a:avLst/>
          </a:prstGeom>
        </p:spPr>
      </p:pic>
      <p:sp>
        <p:nvSpPr>
          <p:cNvPr id="8" name="Rectangle 32"/>
          <p:cNvSpPr/>
          <p:nvPr userDrawn="1"/>
        </p:nvSpPr>
        <p:spPr>
          <a:xfrm>
            <a:off x="10830311" y="0"/>
            <a:ext cx="1971290" cy="929852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2281" tIns="56141" rIns="112281" bIns="56141" rtlCol="0" anchor="ctr"/>
          <a:lstStyle/>
          <a:p>
            <a:pPr algn="ctr" defTabSz="610867"/>
            <a:endParaRPr kumimoji="0" lang="en-US" sz="2400">
              <a:solidFill>
                <a:srgbClr val="FFFFFF"/>
              </a:solidFill>
            </a:endParaRPr>
          </a:p>
        </p:txBody>
      </p:sp>
      <p:grpSp>
        <p:nvGrpSpPr>
          <p:cNvPr id="10" name="Group 51"/>
          <p:cNvGrpSpPr/>
          <p:nvPr/>
        </p:nvGrpSpPr>
        <p:grpSpPr>
          <a:xfrm>
            <a:off x="0" y="9433346"/>
            <a:ext cx="12801600" cy="167854"/>
            <a:chOff x="0" y="6731877"/>
            <a:chExt cx="10688638" cy="132052"/>
          </a:xfrm>
        </p:grpSpPr>
        <p:sp>
          <p:nvSpPr>
            <p:cNvPr id="11" name="Rectangle 52"/>
            <p:cNvSpPr/>
            <p:nvPr userDrawn="1"/>
          </p:nvSpPr>
          <p:spPr>
            <a:xfrm>
              <a:off x="0" y="6731877"/>
              <a:ext cx="10688638" cy="132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10867"/>
              <a:endParaRPr kumimoji="0" lang="en-US" sz="24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03"/>
            <p:cNvGrpSpPr/>
            <p:nvPr userDrawn="1"/>
          </p:nvGrpSpPr>
          <p:grpSpPr>
            <a:xfrm>
              <a:off x="0" y="6731877"/>
              <a:ext cx="735013" cy="132052"/>
              <a:chOff x="0" y="6296155"/>
              <a:chExt cx="735013" cy="132052"/>
            </a:xfrm>
          </p:grpSpPr>
          <p:sp>
            <p:nvSpPr>
              <p:cNvPr id="13" name="Rectangle 54"/>
              <p:cNvSpPr/>
              <p:nvPr userDrawn="1"/>
            </p:nvSpPr>
            <p:spPr>
              <a:xfrm>
                <a:off x="612511" y="6296155"/>
                <a:ext cx="122502" cy="132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55"/>
              <p:cNvSpPr/>
              <p:nvPr userDrawn="1"/>
            </p:nvSpPr>
            <p:spPr>
              <a:xfrm>
                <a:off x="490009" y="6296155"/>
                <a:ext cx="122502" cy="132052"/>
              </a:xfrm>
              <a:prstGeom prst="rect">
                <a:avLst/>
              </a:prstGeom>
              <a:solidFill>
                <a:srgbClr val="C9695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Rectangle 56"/>
              <p:cNvSpPr/>
              <p:nvPr userDrawn="1"/>
            </p:nvSpPr>
            <p:spPr>
              <a:xfrm>
                <a:off x="367507" y="6296155"/>
                <a:ext cx="122502" cy="13205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57"/>
              <p:cNvSpPr/>
              <p:nvPr userDrawn="1"/>
            </p:nvSpPr>
            <p:spPr>
              <a:xfrm>
                <a:off x="245004" y="6296155"/>
                <a:ext cx="122502" cy="1320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10867"/>
                <a:endParaRPr kumimoji="0"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58"/>
              <p:cNvSpPr/>
              <p:nvPr userDrawn="1"/>
            </p:nvSpPr>
            <p:spPr>
              <a:xfrm>
                <a:off x="122502" y="6296155"/>
                <a:ext cx="122502" cy="132052"/>
              </a:xfrm>
              <a:prstGeom prst="rect">
                <a:avLst/>
              </a:prstGeom>
              <a:solidFill>
                <a:srgbClr val="6F779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Rectangle 59"/>
              <p:cNvSpPr/>
              <p:nvPr userDrawn="1"/>
            </p:nvSpPr>
            <p:spPr>
              <a:xfrm>
                <a:off x="0" y="6296155"/>
                <a:ext cx="122502" cy="132052"/>
              </a:xfrm>
              <a:prstGeom prst="rect">
                <a:avLst/>
              </a:prstGeom>
              <a:solidFill>
                <a:srgbClr val="3F497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2815">
                  <a:defRPr/>
                </a:pPr>
                <a:endParaRPr kumimoji="0" lang="en-US" altLang="en-US" sz="23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9" name="TextBox 60"/>
          <p:cNvSpPr txBox="1"/>
          <p:nvPr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920027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76509" y="0"/>
            <a:ext cx="9854738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Autofit/>
          </a:bodyPr>
          <a:lstStyle/>
          <a:p>
            <a:pPr marL="0" lvl="0" indent="0">
              <a:spcBef>
                <a:spcPct val="20000"/>
              </a:spcBef>
              <a:buFont typeface="Arial"/>
            </a:pPr>
            <a:r>
              <a:rPr kumimoji="1" lang="ja-JP" altLang="en-US" dirty="0"/>
              <a:t>マスタタイトル </a:t>
            </a:r>
            <a:r>
              <a:rPr kumimoji="1" lang="en-US" altLang="ja-JP" dirty="0"/>
              <a:t>Numerical Optimizer</a:t>
            </a:r>
            <a:endParaRPr kumimoji="1" lang="ja-JP" alt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296" y="271680"/>
            <a:ext cx="1935593" cy="39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0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4" r:id="rId4"/>
    <p:sldLayoutId id="2147483667" r:id="rId5"/>
    <p:sldLayoutId id="2147483669" r:id="rId6"/>
  </p:sldLayoutIdLst>
  <p:hf hdr="0" dt="0"/>
  <p:txStyles>
    <p:titleStyle>
      <a:lvl1pPr algn="l" defTabSz="610867" rtl="0" eaLnBrk="1" latinLnBrk="0" hangingPunct="1">
        <a:spcBef>
          <a:spcPct val="0"/>
        </a:spcBef>
        <a:buNone/>
        <a:defRPr kumimoji="1" lang="ja-JP" altLang="en-US" sz="4000" b="1" kern="1200" baseline="0" smtClean="0">
          <a:solidFill>
            <a:schemeClr val="tx1"/>
          </a:solidFill>
          <a:latin typeface="+mn-ea"/>
          <a:ea typeface="+mn-ea"/>
          <a:cs typeface="+mn-cs"/>
        </a:defRPr>
      </a:lvl1pPr>
    </p:titleStyle>
    <p:bodyStyle>
      <a:lvl1pPr marL="226955" indent="-226955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700" kern="1200" smtClean="0">
          <a:solidFill>
            <a:schemeClr val="tx1"/>
          </a:solidFill>
          <a:latin typeface="+mn-ea"/>
          <a:ea typeface="+mn-ea"/>
          <a:cs typeface="+mn-cs"/>
        </a:defRPr>
      </a:lvl1pPr>
      <a:lvl2pPr marL="912059" indent="-301191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2400" kern="1200" smtClean="0">
          <a:solidFill>
            <a:schemeClr val="tx1"/>
          </a:solidFill>
          <a:latin typeface="+mn-ea"/>
          <a:ea typeface="+mn-ea"/>
          <a:cs typeface="Arial"/>
        </a:defRPr>
      </a:lvl2pPr>
      <a:lvl3pPr marL="1457175" indent="-235439" algn="l" defTabSz="610867" rtl="0" eaLnBrk="1" latinLnBrk="0" hangingPunct="1">
        <a:spcBef>
          <a:spcPct val="20000"/>
        </a:spcBef>
        <a:buFont typeface="Arial"/>
        <a:buChar char="•"/>
        <a:defRPr kumimoji="1" lang="ja-JP" altLang="en-US" sz="2100" kern="1200" smtClean="0">
          <a:solidFill>
            <a:schemeClr val="tx1"/>
          </a:solidFill>
          <a:latin typeface="+mn-ea"/>
          <a:ea typeface="+mn-ea"/>
          <a:cs typeface="Arial"/>
        </a:defRPr>
      </a:lvl3pPr>
      <a:lvl4pPr marL="2063802" indent="-231197" algn="l" defTabSz="610867" rtl="0" eaLnBrk="1" latinLnBrk="0" hangingPunct="1">
        <a:spcBef>
          <a:spcPct val="20000"/>
        </a:spcBef>
        <a:buFont typeface="Arial"/>
        <a:buChar char="–"/>
        <a:defRPr kumimoji="1" lang="ja-JP" altLang="en-US" sz="1900" kern="1200" smtClean="0">
          <a:solidFill>
            <a:schemeClr val="tx1"/>
          </a:solidFill>
          <a:latin typeface="+mn-ea"/>
          <a:ea typeface="+mn-ea"/>
          <a:cs typeface="Arial"/>
        </a:defRPr>
      </a:lvl4pPr>
      <a:lvl5pPr marL="2672547" indent="-229075" algn="l" defTabSz="610867" rtl="0" eaLnBrk="1" latinLnBrk="0" hangingPunct="1">
        <a:spcBef>
          <a:spcPct val="20000"/>
        </a:spcBef>
        <a:buFont typeface="Arial"/>
        <a:buChar char="»"/>
        <a:defRPr kumimoji="1" lang="ja-JP" altLang="en-US" sz="1600" kern="1200" smtClean="0">
          <a:solidFill>
            <a:schemeClr val="tx1"/>
          </a:solidFill>
          <a:latin typeface="+mn-ea"/>
          <a:ea typeface="+mn-ea"/>
          <a:cs typeface="Arial"/>
        </a:defRPr>
      </a:lvl5pPr>
      <a:lvl6pPr marL="335977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642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509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377" indent="-305434" algn="l" defTabSz="610867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67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736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0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471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339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208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074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943" algn="l" defTabSz="610867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 userDrawn="1"/>
        </p:nvSpPr>
        <p:spPr>
          <a:xfrm>
            <a:off x="12120772" y="9152172"/>
            <a:ext cx="667581" cy="430887"/>
          </a:xfrm>
          <a:prstGeom prst="rect">
            <a:avLst/>
          </a:prstGeom>
          <a:noFill/>
        </p:spPr>
        <p:txBody>
          <a:bodyPr wrap="none" lIns="112281" tIns="0" rIns="112281" bIns="0" rtlCol="0">
            <a:spAutoFit/>
          </a:bodyPr>
          <a:lstStyle/>
          <a:p>
            <a:pPr defTabSz="610867"/>
            <a:fld id="{B81353C4-87EF-784D-9B49-76D7931112DF}" type="slidenum">
              <a:rPr kumimoji="0" lang="en-US" sz="2800">
                <a:solidFill>
                  <a:srgbClr val="000000"/>
                </a:solidFill>
                <a:latin typeface="Arial"/>
                <a:cs typeface="Arial"/>
              </a:rPr>
              <a:pPr defTabSz="610867"/>
              <a:t>‹#›</a:t>
            </a:fld>
            <a:endParaRPr kumimoji="0"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61"/>
          <p:cNvSpPr txBox="1"/>
          <p:nvPr userDrawn="1"/>
        </p:nvSpPr>
        <p:spPr>
          <a:xfrm>
            <a:off x="12230" y="9459948"/>
            <a:ext cx="2829167" cy="123111"/>
          </a:xfrm>
          <a:prstGeom prst="rect">
            <a:avLst/>
          </a:prstGeom>
          <a:noFill/>
        </p:spPr>
        <p:txBody>
          <a:bodyPr wrap="square" lIns="112281" tIns="0" rIns="112281" bIns="0" rtlCol="0">
            <a:spAutoFit/>
          </a:bodyPr>
          <a:lstStyle/>
          <a:p>
            <a:pPr defTabSz="610867"/>
            <a:r>
              <a:rPr kumimoji="0" lang="en-US" sz="800" dirty="0">
                <a:solidFill>
                  <a:srgbClr val="000000"/>
                </a:solidFill>
                <a:latin typeface="Arial"/>
                <a:cs typeface="Arial"/>
              </a:rPr>
              <a:t>Copyright © 2014 NTT DATA Mathematical Systems Inc.</a:t>
            </a:r>
          </a:p>
        </p:txBody>
      </p:sp>
      <p:sp>
        <p:nvSpPr>
          <p:cNvPr id="11" name="タイトル 1"/>
          <p:cNvSpPr txBox="1">
            <a:spLocks/>
          </p:cNvSpPr>
          <p:nvPr userDrawn="1"/>
        </p:nvSpPr>
        <p:spPr>
          <a:xfrm>
            <a:off x="0" y="0"/>
            <a:ext cx="12801599" cy="929852"/>
          </a:xfrm>
          <a:prstGeom prst="rect">
            <a:avLst/>
          </a:prstGeom>
          <a:noFill/>
        </p:spPr>
        <p:txBody>
          <a:bodyPr vert="horz" lIns="224563" tIns="56141" rIns="224563" bIns="56141" anchor="ctr" anchorCtr="0">
            <a:normAutofit/>
          </a:bodyPr>
          <a:lstStyle>
            <a:lvl1pPr algn="l" defTabSz="610867" rtl="0" eaLnBrk="1" latinLnBrk="0" hangingPunct="1">
              <a:spcBef>
                <a:spcPct val="0"/>
              </a:spcBef>
              <a:buNone/>
              <a:defRPr kumimoji="1" lang="ja-JP" altLang="en-US" sz="3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610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n-cs"/>
              </a:rPr>
              <a:t>白紙のページ</a:t>
            </a:r>
          </a:p>
        </p:txBody>
      </p:sp>
    </p:spTree>
    <p:extLst>
      <p:ext uri="{BB962C8B-B14F-4D97-AF65-F5344CB8AC3E}">
        <p14:creationId xmlns:p14="http://schemas.microsoft.com/office/powerpoint/2010/main" val="37485577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/>
              <a:t>sharyou.xlsx, sharyou.smp</a:t>
            </a:r>
            <a:r>
              <a:rPr kumimoji="1" lang="ja-JP" altLang="en-US"/>
              <a:t>：</a:t>
            </a:r>
            <a:br>
              <a:rPr kumimoji="1" lang="en-US" altLang="ja-JP"/>
            </a:br>
            <a:r>
              <a:rPr kumimoji="1" lang="ja-JP" altLang="en-US"/>
              <a:t>５台の</a:t>
            </a:r>
            <a:r>
              <a:rPr lang="ja-JP" altLang="en-US"/>
              <a:t>車両による配送計画</a:t>
            </a:r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ja-JP" altLang="en-US"/>
              <a:t>各車の巡回先と需要量</a:t>
            </a:r>
            <a:endParaRPr kumimoji="1" lang="en-US" altLang="ja-JP"/>
          </a:p>
          <a:p>
            <a:endParaRPr lang="en-US" altLang="ja-JP"/>
          </a:p>
          <a:p>
            <a:endParaRPr kumimoji="1" lang="en-US" altLang="ja-JP"/>
          </a:p>
          <a:p>
            <a:endParaRPr lang="en-US" altLang="ja-JP"/>
          </a:p>
          <a:p>
            <a:r>
              <a:rPr lang="ja-JP" altLang="en-US"/>
              <a:t>届け方の例（車１、２、３を使用）</a:t>
            </a:r>
            <a:endParaRPr kumimoji="1" lang="ja-JP" altLang="en-US"/>
          </a:p>
        </p:txBody>
      </p:sp>
      <p:sp>
        <p:nvSpPr>
          <p:cNvPr id="10" name="角丸四角形吹き出し 9"/>
          <p:cNvSpPr/>
          <p:nvPr/>
        </p:nvSpPr>
        <p:spPr>
          <a:xfrm>
            <a:off x="7696944" y="4656584"/>
            <a:ext cx="3907198" cy="936104"/>
          </a:xfrm>
          <a:prstGeom prst="wedgeRoundRectCallout">
            <a:avLst>
              <a:gd name="adj1" fmla="val -52455"/>
              <a:gd name="adj2" fmla="val 10246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/>
              <a:t>利用する車の台数のみを</a:t>
            </a:r>
            <a:br>
              <a:rPr lang="en-US" altLang="ja-JP" sz="2400" b="1"/>
            </a:br>
            <a:r>
              <a:rPr lang="ja-JP" altLang="en-US" sz="2400" b="1"/>
              <a:t>最小化</a:t>
            </a:r>
            <a:endParaRPr kumimoji="1" lang="ja-JP" altLang="en-US" sz="2400" b="1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92" y="2136304"/>
            <a:ext cx="11262419" cy="232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9" y="6096744"/>
            <a:ext cx="11724876" cy="215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角丸四角形吹き出し 16"/>
          <p:cNvSpPr/>
          <p:nvPr/>
        </p:nvSpPr>
        <p:spPr>
          <a:xfrm>
            <a:off x="9270499" y="8040960"/>
            <a:ext cx="2333643" cy="687620"/>
          </a:xfrm>
          <a:prstGeom prst="wedgeRoundRectCallout">
            <a:avLst>
              <a:gd name="adj1" fmla="val 47793"/>
              <a:gd name="adj2" fmla="val -194952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/>
              <a:t>偏っている</a:t>
            </a:r>
          </a:p>
        </p:txBody>
      </p:sp>
    </p:spTree>
    <p:extLst>
      <p:ext uri="{BB962C8B-B14F-4D97-AF65-F5344CB8AC3E}">
        <p14:creationId xmlns:p14="http://schemas.microsoft.com/office/powerpoint/2010/main" val="87048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/>
              <a:t>sharyou.xlsx, sharyou.smp</a:t>
            </a:r>
            <a:r>
              <a:rPr lang="ja-JP" altLang="en-US"/>
              <a:t>：</a:t>
            </a:r>
            <a:br>
              <a:rPr lang="en-US" altLang="ja-JP"/>
            </a:br>
            <a:r>
              <a:rPr lang="ja-JP" altLang="en-US"/>
              <a:t>５台の車両による配送計画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ja-JP" altLang="en-US"/>
              <a:t>モデルのパラメータ</a:t>
            </a:r>
            <a:endParaRPr kumimoji="1" lang="en-US" altLang="ja-JP"/>
          </a:p>
          <a:p>
            <a:endParaRPr lang="en-US" altLang="ja-JP"/>
          </a:p>
          <a:p>
            <a:pPr marL="0" indent="0">
              <a:buNone/>
            </a:pPr>
            <a:endParaRPr lang="en-US" altLang="ja-JP"/>
          </a:p>
          <a:p>
            <a:r>
              <a:rPr kumimoji="1" lang="ja-JP" altLang="en-US"/>
              <a:t>最低積載量＝５０の結果（工場Ａ向けが分割）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448" y="2258455"/>
            <a:ext cx="486901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60" y="5208648"/>
            <a:ext cx="11724875" cy="205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角丸四角形吹き出し 8"/>
          <p:cNvSpPr/>
          <p:nvPr/>
        </p:nvSpPr>
        <p:spPr>
          <a:xfrm>
            <a:off x="8489032" y="1704256"/>
            <a:ext cx="2952328" cy="687620"/>
          </a:xfrm>
          <a:prstGeom prst="wedgeRoundRectCallout">
            <a:avLst>
              <a:gd name="adj1" fmla="val -60985"/>
              <a:gd name="adj2" fmla="val 120628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/>
              <a:t>車両に積む最低量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8509556" y="3072408"/>
            <a:ext cx="2952328" cy="687620"/>
          </a:xfrm>
          <a:prstGeom prst="wedgeRoundRectCallout">
            <a:avLst>
              <a:gd name="adj1" fmla="val -63759"/>
              <a:gd name="adj2" fmla="val -6398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/>
              <a:t>訪問数をあわせて</a:t>
            </a:r>
            <a:endParaRPr kumimoji="1" lang="en-US" altLang="ja-JP" sz="2400" b="1"/>
          </a:p>
          <a:p>
            <a:pPr algn="ctr"/>
            <a:r>
              <a:rPr kumimoji="1" lang="ja-JP" altLang="en-US" sz="2400" b="1"/>
              <a:t>最小化するか</a:t>
            </a:r>
          </a:p>
        </p:txBody>
      </p:sp>
      <p:sp>
        <p:nvSpPr>
          <p:cNvPr id="11" name="角丸四角形吹き出し 10"/>
          <p:cNvSpPr/>
          <p:nvPr/>
        </p:nvSpPr>
        <p:spPr>
          <a:xfrm>
            <a:off x="6112768" y="7968952"/>
            <a:ext cx="5472608" cy="1008112"/>
          </a:xfrm>
          <a:prstGeom prst="wedgeRoundRectCallout">
            <a:avLst>
              <a:gd name="adj1" fmla="val -30329"/>
              <a:gd name="adj2" fmla="val -162186"/>
              <a:gd name="adj3" fmla="val 16667"/>
            </a:avLst>
          </a:prstGeom>
          <a:solidFill>
            <a:srgbClr val="92D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/>
              <a:t>訪問数は７つ</a:t>
            </a:r>
            <a:endParaRPr kumimoji="1" lang="en-US" altLang="ja-JP" sz="2400" b="1"/>
          </a:p>
          <a:p>
            <a:pPr algn="ctr"/>
            <a:r>
              <a:rPr kumimoji="1" lang="ja-JP" altLang="en-US" sz="2400" b="1"/>
              <a:t>（一つの顧客向けが分割）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512368" y="5520680"/>
            <a:ext cx="8640960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01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/>
              <a:t>sharyou.xlsx, sharyou.smp</a:t>
            </a:r>
            <a:r>
              <a:rPr lang="ja-JP" altLang="en-US"/>
              <a:t>：</a:t>
            </a:r>
            <a:br>
              <a:rPr lang="en-US" altLang="ja-JP"/>
            </a:br>
            <a:r>
              <a:rPr lang="ja-JP" altLang="en-US"/>
              <a:t>５台の車両による配送計画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ja-JP" altLang="en-US"/>
              <a:t>最低積載量</a:t>
            </a:r>
            <a:r>
              <a:rPr lang="en-US" altLang="ja-JP"/>
              <a:t>=50</a:t>
            </a:r>
            <a:r>
              <a:rPr lang="ja-JP" altLang="en-US"/>
              <a:t>で、訪問数を最小化</a:t>
            </a:r>
            <a:endParaRPr lang="en-US" altLang="ja-JP"/>
          </a:p>
          <a:p>
            <a:endParaRPr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　　</a:t>
            </a:r>
            <a:r>
              <a:rPr lang="ja-JP" altLang="en-US" sz="3200"/>
              <a:t>⇒工場Ｂ向けが分割、最大積載量</a:t>
            </a:r>
            <a:r>
              <a:rPr lang="en-US" altLang="ja-JP" sz="3200"/>
              <a:t>=50</a:t>
            </a:r>
            <a:r>
              <a:rPr lang="ja-JP" altLang="en-US" sz="3200"/>
              <a:t>では必ず分割が起きる</a:t>
            </a:r>
            <a:endParaRPr lang="en-US" altLang="ja-JP"/>
          </a:p>
          <a:p>
            <a:r>
              <a:rPr kumimoji="1" lang="ja-JP" altLang="en-US"/>
              <a:t>最低積載量＝</a:t>
            </a:r>
            <a:r>
              <a:rPr kumimoji="1" lang="en-US" altLang="ja-JP"/>
              <a:t>45</a:t>
            </a:r>
            <a:r>
              <a:rPr lang="ja-JP" altLang="en-US"/>
              <a:t>で、訪問数を最小化</a:t>
            </a:r>
            <a:endParaRPr lang="en-US" altLang="ja-JP"/>
          </a:p>
          <a:p>
            <a:endParaRPr kumimoji="1" lang="en-US" altLang="ja-JP"/>
          </a:p>
          <a:p>
            <a:endParaRPr lang="en-US" altLang="ja-JP"/>
          </a:p>
          <a:p>
            <a:pPr marL="0" indent="0">
              <a:buNone/>
            </a:pPr>
            <a:r>
              <a:rPr lang="ja-JP" altLang="en-US"/>
              <a:t>　　</a:t>
            </a:r>
            <a:r>
              <a:rPr lang="ja-JP" altLang="en-US" sz="3200"/>
              <a:t>⇒最低積載量</a:t>
            </a:r>
            <a:r>
              <a:rPr lang="en-US" altLang="ja-JP" sz="3200"/>
              <a:t>=45</a:t>
            </a:r>
            <a:r>
              <a:rPr lang="ja-JP" altLang="en-US" sz="3200"/>
              <a:t>では分割が起きない解がある。</a:t>
            </a:r>
            <a:endParaRPr kumimoji="1" lang="en-US" altLang="ja-JP" sz="320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6" y="2064296"/>
            <a:ext cx="11488417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6" y="5664696"/>
            <a:ext cx="11377264" cy="199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688550"/>
      </p:ext>
    </p:extLst>
  </p:cSld>
  <p:clrMapOvr>
    <a:masterClrMapping/>
  </p:clrMapOvr>
</p:sld>
</file>

<file path=ppt/theme/theme1.xml><?xml version="1.0" encoding="utf-8"?>
<a:theme xmlns:a="http://schemas.openxmlformats.org/drawingml/2006/main" name="スキルアップセミナー基礎編前編＿石原">
  <a:themeElements>
    <a:clrScheme name="ＮＴＴＤＡＴＡ　Ｊ">
      <a:dk1>
        <a:srgbClr val="000000"/>
      </a:dk1>
      <a:lt1>
        <a:srgbClr val="FFFFFF"/>
      </a:lt1>
      <a:dk2>
        <a:srgbClr val="6785C1"/>
      </a:dk2>
      <a:lt2>
        <a:srgbClr val="FFFFFF"/>
      </a:lt2>
      <a:accent1>
        <a:srgbClr val="6785C1"/>
      </a:accent1>
      <a:accent2>
        <a:srgbClr val="0F1C50"/>
      </a:accent2>
      <a:accent3>
        <a:srgbClr val="0080B1"/>
      </a:accent3>
      <a:accent4>
        <a:srgbClr val="E6B600"/>
      </a:accent4>
      <a:accent5>
        <a:srgbClr val="BC4328"/>
      </a:accent5>
      <a:accent6>
        <a:srgbClr val="333333"/>
      </a:accent6>
      <a:hlink>
        <a:srgbClr val="0000FF"/>
      </a:hlink>
      <a:folHlink>
        <a:srgbClr val="800080"/>
      </a:folHlink>
    </a:clrScheme>
    <a:fontScheme name="all_meiryo_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6"/>
          </a:solidFill>
        </a:ln>
        <a:effectLst/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スキルアップセミナー基礎編前編＿石原</Template>
  <TotalTime>6882</TotalTime>
  <Words>91</Words>
  <Application>Microsoft Office PowerPoint</Application>
  <PresentationFormat>A3 297x420 mm</PresentationFormat>
  <Paragraphs>27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HGP創英角ｺﾞｼｯｸUB</vt:lpstr>
      <vt:lpstr>Meiryo UI</vt:lpstr>
      <vt:lpstr>Arial</vt:lpstr>
      <vt:lpstr>Calibri</vt:lpstr>
      <vt:lpstr>Wingdings</vt:lpstr>
      <vt:lpstr>スキルアップセミナー基礎編前編＿石原</vt:lpstr>
      <vt:lpstr>デザインの設定</vt:lpstr>
      <vt:lpstr>sharyou.xlsx, sharyou.smp： ５台の車両による配送計画</vt:lpstr>
      <vt:lpstr>sharyou.xlsx, sharyou.smp： ５台の車両による配送計画</vt:lpstr>
      <vt:lpstr>sharyou.xlsx, sharyou.smp： ５台の車両による配送計画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実務における数理計画問題の 取り扱い</dc:title>
  <dc:creator>tanabe</dc:creator>
  <cp:lastModifiedBy>TakahitoTanabe</cp:lastModifiedBy>
  <cp:revision>887</cp:revision>
  <cp:lastPrinted>2015-01-19T02:38:22Z</cp:lastPrinted>
  <dcterms:created xsi:type="dcterms:W3CDTF">2014-12-02T08:44:39Z</dcterms:created>
  <dcterms:modified xsi:type="dcterms:W3CDTF">2019-08-19T09:14:01Z</dcterms:modified>
</cp:coreProperties>
</file>